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51"/>
  </p:notesMasterIdLst>
  <p:sldIdLst>
    <p:sldId id="280" r:id="rId2"/>
    <p:sldId id="285" r:id="rId3"/>
    <p:sldId id="311" r:id="rId4"/>
    <p:sldId id="281" r:id="rId5"/>
    <p:sldId id="323" r:id="rId6"/>
    <p:sldId id="299" r:id="rId7"/>
    <p:sldId id="286" r:id="rId8"/>
    <p:sldId id="293" r:id="rId9"/>
    <p:sldId id="295" r:id="rId10"/>
    <p:sldId id="296" r:id="rId11"/>
    <p:sldId id="300" r:id="rId12"/>
    <p:sldId id="301" r:id="rId13"/>
    <p:sldId id="302" r:id="rId14"/>
    <p:sldId id="303" r:id="rId15"/>
    <p:sldId id="304" r:id="rId16"/>
    <p:sldId id="307" r:id="rId17"/>
    <p:sldId id="332" r:id="rId18"/>
    <p:sldId id="340" r:id="rId19"/>
    <p:sldId id="337" r:id="rId20"/>
    <p:sldId id="324" r:id="rId21"/>
    <p:sldId id="315" r:id="rId22"/>
    <p:sldId id="334" r:id="rId23"/>
    <p:sldId id="308" r:id="rId24"/>
    <p:sldId id="325" r:id="rId25"/>
    <p:sldId id="326" r:id="rId26"/>
    <p:sldId id="289" r:id="rId27"/>
    <p:sldId id="294" r:id="rId28"/>
    <p:sldId id="297" r:id="rId29"/>
    <p:sldId id="298" r:id="rId30"/>
    <p:sldId id="316" r:id="rId31"/>
    <p:sldId id="317" r:id="rId32"/>
    <p:sldId id="287" r:id="rId33"/>
    <p:sldId id="288" r:id="rId34"/>
    <p:sldId id="338" r:id="rId35"/>
    <p:sldId id="312" r:id="rId36"/>
    <p:sldId id="318" r:id="rId37"/>
    <p:sldId id="319" r:id="rId38"/>
    <p:sldId id="320" r:id="rId39"/>
    <p:sldId id="339" r:id="rId40"/>
    <p:sldId id="283" r:id="rId41"/>
    <p:sldId id="284" r:id="rId42"/>
    <p:sldId id="335" r:id="rId43"/>
    <p:sldId id="329" r:id="rId44"/>
    <p:sldId id="330" r:id="rId45"/>
    <p:sldId id="331" r:id="rId46"/>
    <p:sldId id="336" r:id="rId47"/>
    <p:sldId id="322" r:id="rId48"/>
    <p:sldId id="342" r:id="rId49"/>
    <p:sldId id="34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8FBF4FF-A896-5348-86AE-464098A4257D}">
          <p14:sldIdLst>
            <p14:sldId id="280"/>
          </p14:sldIdLst>
        </p14:section>
        <p14:section name="Executive Summary" id="{A67A7F5B-AEFC-2544-9F6A-504AAD945246}">
          <p14:sldIdLst>
            <p14:sldId id="285"/>
            <p14:sldId id="311"/>
            <p14:sldId id="281"/>
            <p14:sldId id="323"/>
          </p14:sldIdLst>
        </p14:section>
        <p14:section name="Neenah Business Overview" id="{770B0831-B9AF-0541-973A-A9616487E026}">
          <p14:sldIdLst>
            <p14:sldId id="299"/>
            <p14:sldId id="286"/>
            <p14:sldId id="293"/>
            <p14:sldId id="295"/>
            <p14:sldId id="296"/>
          </p14:sldIdLst>
        </p14:section>
        <p14:section name="Public Market Perspectives" id="{4E395B22-9608-D542-9C00-BA433CA6710D}">
          <p14:sldIdLst>
            <p14:sldId id="300"/>
            <p14:sldId id="301"/>
            <p14:sldId id="302"/>
            <p14:sldId id="303"/>
            <p14:sldId id="304"/>
            <p14:sldId id="307"/>
            <p14:sldId id="332"/>
            <p14:sldId id="340"/>
          </p14:sldIdLst>
        </p14:section>
        <p14:section name="Preliminary Views on Valuation" id="{E6E05132-0E28-234D-B7D5-81B8C138EB4E}">
          <p14:sldIdLst>
            <p14:sldId id="337"/>
            <p14:sldId id="324"/>
            <p14:sldId id="315"/>
            <p14:sldId id="334"/>
            <p14:sldId id="308"/>
            <p14:sldId id="325"/>
            <p14:sldId id="326"/>
            <p14:sldId id="289"/>
            <p14:sldId id="294"/>
            <p14:sldId id="297"/>
            <p14:sldId id="298"/>
            <p14:sldId id="316"/>
            <p14:sldId id="317"/>
            <p14:sldId id="287"/>
            <p14:sldId id="288"/>
          </p14:sldIdLst>
        </p14:section>
        <p14:section name="Domtar / Neenah Illustrative Combination" id="{823DE7A9-E530-DF44-9D71-4EE33E91C43A}">
          <p14:sldIdLst>
            <p14:sldId id="338"/>
            <p14:sldId id="312"/>
            <p14:sldId id="318"/>
            <p14:sldId id="319"/>
            <p14:sldId id="320"/>
          </p14:sldIdLst>
        </p14:section>
        <p14:section name="Potential Interloper Analysis" id="{40D64A72-F93F-104F-9DF4-68C36286FD96}">
          <p14:sldIdLst>
            <p14:sldId id="339"/>
            <p14:sldId id="283"/>
            <p14:sldId id="284"/>
          </p14:sldIdLst>
        </p14:section>
        <p14:section name="Appendix A" id="{71D723A0-7A0A-5E42-BD6A-101E5AA696AE}">
          <p14:sldIdLst>
            <p14:sldId id="335"/>
            <p14:sldId id="329"/>
            <p14:sldId id="330"/>
            <p14:sldId id="331"/>
          </p14:sldIdLst>
        </p14:section>
        <p14:section name="Appendix B" id="{B1B13B9E-A2AB-8A46-8FF6-7E10440FBA91}">
          <p14:sldIdLst>
            <p14:sldId id="336"/>
            <p14:sldId id="322"/>
          </p14:sldIdLst>
        </p14:section>
        <p14:section name="Appendix C" id="{0AEA336E-700B-DB43-A347-50E1DA095563}">
          <p14:sldIdLst>
            <p14:sldId id="342"/>
            <p14:sldId id="3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3C3C"/>
    <a:srgbClr val="666666"/>
    <a:srgbClr val="EAEAEA"/>
    <a:srgbClr val="1B1A19"/>
    <a:srgbClr val="676666"/>
    <a:srgbClr val="666566"/>
    <a:srgbClr val="EDEDED"/>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12"/>
    <p:restoredTop sz="94762"/>
  </p:normalViewPr>
  <p:slideViewPr>
    <p:cSldViewPr snapToGrid="0">
      <p:cViewPr varScale="1">
        <p:scale>
          <a:sx n="137" d="100"/>
          <a:sy n="137" d="100"/>
        </p:scale>
        <p:origin x="208"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BBE07-725E-3847-937B-7753A6D5CAE0}" type="datetimeFigureOut">
              <a:rPr lang="en-US" smtClean="0"/>
              <a:t>1/18/20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7A8EE-D656-9946-89ED-7386A2ABF8F5}" type="slidenum">
              <a:rPr lang="en-US" smtClean="0"/>
              <a:t>‹#›</a:t>
            </a:fld>
            <a:endParaRPr lang="en-US"/>
          </a:p>
        </p:txBody>
      </p:sp>
    </p:spTree>
    <p:extLst>
      <p:ext uri="{BB962C8B-B14F-4D97-AF65-F5344CB8AC3E}">
        <p14:creationId xmlns:p14="http://schemas.microsoft.com/office/powerpoint/2010/main" val="2223027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arketwatch.com/press-release/coated-paper-market-2019-drivers-challenges-key-regions-and-forecast-by-2024-2019-05-0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ir.neenah.com/investors/company-overview/about-neenah/default.aspx"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https://www.marketwatch.com/press-release/coated-paper-market-2019-drivers-challenges-key-regions-and-forecast-by-2024-2019-05-01</a:t>
            </a:r>
          </a:p>
          <a:p>
            <a:r>
              <a:rPr lang="en-US">
                <a:hlinkClick r:id="rId4"/>
              </a:rPr>
              <a:t>https://ir.neenah.com/investors/company-overview/about-neenah/default.aspx</a:t>
            </a:r>
            <a:endParaRPr lang="en-US"/>
          </a:p>
        </p:txBody>
      </p:sp>
      <p:sp>
        <p:nvSpPr>
          <p:cNvPr id="4" name="Slide Number Placeholder 3"/>
          <p:cNvSpPr>
            <a:spLocks noGrp="1"/>
          </p:cNvSpPr>
          <p:nvPr>
            <p:ph type="sldNum" sz="quarter" idx="5"/>
          </p:nvPr>
        </p:nvSpPr>
        <p:spPr/>
        <p:txBody>
          <a:bodyPr/>
          <a:lstStyle/>
          <a:p>
            <a:fld id="{CDA7A8EE-D656-9946-89ED-7386A2ABF8F5}" type="slidenum">
              <a:rPr lang="en-US" smtClean="0"/>
              <a:t>13</a:t>
            </a:fld>
            <a:endParaRPr lang="en-US"/>
          </a:p>
        </p:txBody>
      </p:sp>
    </p:spTree>
    <p:extLst>
      <p:ext uri="{BB962C8B-B14F-4D97-AF65-F5344CB8AC3E}">
        <p14:creationId xmlns:p14="http://schemas.microsoft.com/office/powerpoint/2010/main" val="344296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7A8EE-D656-9946-89ED-7386A2ABF8F5}" type="slidenum">
              <a:rPr lang="en-US" smtClean="0"/>
              <a:t>14</a:t>
            </a:fld>
            <a:endParaRPr lang="en-US"/>
          </a:p>
        </p:txBody>
      </p:sp>
    </p:spTree>
    <p:extLst>
      <p:ext uri="{BB962C8B-B14F-4D97-AF65-F5344CB8AC3E}">
        <p14:creationId xmlns:p14="http://schemas.microsoft.com/office/powerpoint/2010/main" val="2004230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title="Side bar">
            <a:extLst>
              <a:ext uri="{FF2B5EF4-FFF2-40B4-BE49-F238E27FC236}">
                <a16:creationId xmlns:a16="http://schemas.microsoft.com/office/drawing/2014/main" id="{240CD818-69BA-0D4D-90CD-A9063B4197B4}"/>
              </a:ext>
            </a:extLst>
          </p:cNvPr>
          <p:cNvSpPr/>
          <p:nvPr userDrawn="1"/>
        </p:nvSpPr>
        <p:spPr>
          <a:xfrm flipV="1">
            <a:off x="-259" y="3428999"/>
            <a:ext cx="12192001" cy="3428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E2FAC29F-E262-B449-8323-6ABA0F4CACBF}"/>
              </a:ext>
            </a:extLst>
          </p:cNvPr>
          <p:cNvPicPr>
            <a:picLocks noChangeAspect="1"/>
          </p:cNvPicPr>
          <p:nvPr userDrawn="1"/>
        </p:nvPicPr>
        <p:blipFill>
          <a:blip r:embed="rId2"/>
          <a:srcRect/>
          <a:stretch/>
        </p:blipFill>
        <p:spPr>
          <a:xfrm>
            <a:off x="2584054" y="1754397"/>
            <a:ext cx="2201881" cy="2201881"/>
          </a:xfrm>
          <a:prstGeom prst="rect">
            <a:avLst/>
          </a:prstGeom>
          <a:ln w="3175">
            <a:solidFill>
              <a:srgbClr val="EFEFEF"/>
            </a:solidFill>
          </a:ln>
          <a:effectLst>
            <a:outerShdw blurRad="50800" dist="38100" dir="5400000" algn="t" rotWithShape="0">
              <a:prstClr val="black">
                <a:alpha val="40000"/>
              </a:prstClr>
            </a:outerShdw>
          </a:effectLst>
        </p:spPr>
      </p:pic>
      <p:sp>
        <p:nvSpPr>
          <p:cNvPr id="3" name="Subtitle 2"/>
          <p:cNvSpPr>
            <a:spLocks noGrp="1"/>
          </p:cNvSpPr>
          <p:nvPr>
            <p:ph type="subTitle" idx="1"/>
          </p:nvPr>
        </p:nvSpPr>
        <p:spPr>
          <a:xfrm>
            <a:off x="4882191" y="3428997"/>
            <a:ext cx="6831673" cy="1086237"/>
          </a:xfrm>
        </p:spPr>
        <p:txBody>
          <a:bodyPr>
            <a:normAutofit/>
          </a:bodyPr>
          <a:lstStyle>
            <a:lvl1pPr marL="0" indent="0" algn="l">
              <a:lnSpc>
                <a:spcPct val="112000"/>
              </a:lnSpc>
              <a:spcBef>
                <a:spcPts val="0"/>
              </a:spcBef>
              <a:spcAft>
                <a:spcPts val="0"/>
              </a:spcAft>
              <a:buNone/>
              <a:defRPr sz="2300">
                <a:solidFill>
                  <a:srgbClr val="6666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B14C546-2E4E-C64D-B485-75B4D3B92A7D}" type="datetime1">
              <a:rPr lang="en-US" smtClean="0"/>
              <a:t>1/18/20</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a:p>
        </p:txBody>
      </p:sp>
      <p:sp>
        <p:nvSpPr>
          <p:cNvPr id="13" name="Title 1">
            <a:extLst>
              <a:ext uri="{FF2B5EF4-FFF2-40B4-BE49-F238E27FC236}">
                <a16:creationId xmlns:a16="http://schemas.microsoft.com/office/drawing/2014/main" id="{0F46B89B-A9B8-654E-8EA7-D4063D2F9329}"/>
              </a:ext>
            </a:extLst>
          </p:cNvPr>
          <p:cNvSpPr>
            <a:spLocks noGrp="1"/>
          </p:cNvSpPr>
          <p:nvPr>
            <p:ph type="title"/>
          </p:nvPr>
        </p:nvSpPr>
        <p:spPr>
          <a:xfrm>
            <a:off x="4882191" y="2855337"/>
            <a:ext cx="7080369" cy="471686"/>
          </a:xfrm>
        </p:spPr>
        <p:txBody>
          <a:bodyPr/>
          <a:lstStyle>
            <a:lvl1pPr algn="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6F7A22-4C0D-D641-B87F-A60E4891D508}" type="datetime1">
              <a:rPr lang="en-US" smtClean="0"/>
              <a:t>1/18/20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69D85-C825-E347-8168-87EC165FA764}" type="datetime1">
              <a:rPr lang="en-US" smtClean="0"/>
              <a:t>1/18/20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F1D4E74-2A9B-EA4A-BD84-6C4A49823A48}" type="datetime1">
              <a:rPr lang="en-US" smtClean="0"/>
              <a:t>1/18/20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26E3BDE-71C3-7C43-8B43-DADDDB9C5941}" type="datetime1">
              <a:rPr lang="en-US" smtClean="0"/>
              <a:t>1/18/20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title="Side bar">
            <a:extLst>
              <a:ext uri="{FF2B5EF4-FFF2-40B4-BE49-F238E27FC236}">
                <a16:creationId xmlns:a16="http://schemas.microsoft.com/office/drawing/2014/main" id="{AA34E877-A5DB-224A-9FE0-F65F0D596143}"/>
              </a:ext>
            </a:extLst>
          </p:cNvPr>
          <p:cNvSpPr/>
          <p:nvPr userDrawn="1"/>
        </p:nvSpPr>
        <p:spPr>
          <a:xfrm>
            <a:off x="176901" y="1395548"/>
            <a:ext cx="5848767" cy="527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D0006315-AF36-CE4B-A513-3B18CC00B33E}" type="datetime1">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title="Side bar">
            <a:extLst>
              <a:ext uri="{FF2B5EF4-FFF2-40B4-BE49-F238E27FC236}">
                <a16:creationId xmlns:a16="http://schemas.microsoft.com/office/drawing/2014/main" id="{CB840A77-62AB-AB4B-A2AE-4A3673AB4710}"/>
              </a:ext>
            </a:extLst>
          </p:cNvPr>
          <p:cNvSpPr/>
          <p:nvPr userDrawn="1"/>
        </p:nvSpPr>
        <p:spPr>
          <a:xfrm>
            <a:off x="6166333" y="1081818"/>
            <a:ext cx="5848767" cy="559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title="Side bar">
            <a:extLst>
              <a:ext uri="{FF2B5EF4-FFF2-40B4-BE49-F238E27FC236}">
                <a16:creationId xmlns:a16="http://schemas.microsoft.com/office/drawing/2014/main" id="{2F2E12B0-ABA0-EC45-8FB6-5C5CF001B423}"/>
              </a:ext>
            </a:extLst>
          </p:cNvPr>
          <p:cNvSpPr/>
          <p:nvPr userDrawn="1"/>
        </p:nvSpPr>
        <p:spPr>
          <a:xfrm flipV="1">
            <a:off x="6166333" y="962889"/>
            <a:ext cx="5848767" cy="2765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Side bar">
            <a:extLst>
              <a:ext uri="{FF2B5EF4-FFF2-40B4-BE49-F238E27FC236}">
                <a16:creationId xmlns:a16="http://schemas.microsoft.com/office/drawing/2014/main" id="{67CA3811-0961-C544-BA49-D368A2CC583D}"/>
              </a:ext>
            </a:extLst>
          </p:cNvPr>
          <p:cNvSpPr/>
          <p:nvPr userDrawn="1"/>
        </p:nvSpPr>
        <p:spPr>
          <a:xfrm flipV="1">
            <a:off x="8249331" y="962888"/>
            <a:ext cx="2099881" cy="278192"/>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title="Side bar">
            <a:extLst>
              <a:ext uri="{FF2B5EF4-FFF2-40B4-BE49-F238E27FC236}">
                <a16:creationId xmlns:a16="http://schemas.microsoft.com/office/drawing/2014/main" id="{DBCD0F3A-6B88-E340-A700-ADC4C1FFE7D0}"/>
              </a:ext>
            </a:extLst>
          </p:cNvPr>
          <p:cNvSpPr/>
          <p:nvPr userDrawn="1"/>
        </p:nvSpPr>
        <p:spPr>
          <a:xfrm flipV="1">
            <a:off x="176900" y="1397146"/>
            <a:ext cx="1435453" cy="156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half" idx="2"/>
          </p:nvPr>
        </p:nvSpPr>
        <p:spPr>
          <a:xfrm>
            <a:off x="6226607" y="1301973"/>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title="Side bar">
            <a:extLst>
              <a:ext uri="{FF2B5EF4-FFF2-40B4-BE49-F238E27FC236}">
                <a16:creationId xmlns:a16="http://schemas.microsoft.com/office/drawing/2014/main" id="{966D4A56-0808-F34D-A842-ACE3BA2B270D}"/>
              </a:ext>
            </a:extLst>
          </p:cNvPr>
          <p:cNvSpPr/>
          <p:nvPr userDrawn="1"/>
        </p:nvSpPr>
        <p:spPr>
          <a:xfrm flipV="1">
            <a:off x="1843623" y="1731087"/>
            <a:ext cx="2099881" cy="1592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title="Side bar">
            <a:extLst>
              <a:ext uri="{FF2B5EF4-FFF2-40B4-BE49-F238E27FC236}">
                <a16:creationId xmlns:a16="http://schemas.microsoft.com/office/drawing/2014/main" id="{7004449D-74DA-7D4B-BE1D-9ED75E82C206}"/>
              </a:ext>
            </a:extLst>
          </p:cNvPr>
          <p:cNvSpPr/>
          <p:nvPr userDrawn="1"/>
        </p:nvSpPr>
        <p:spPr>
          <a:xfrm>
            <a:off x="1591589" y="1081817"/>
            <a:ext cx="4434079" cy="5481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title="Side bar">
            <a:extLst>
              <a:ext uri="{FF2B5EF4-FFF2-40B4-BE49-F238E27FC236}">
                <a16:creationId xmlns:a16="http://schemas.microsoft.com/office/drawing/2014/main" id="{D9A94DD9-57CD-3E44-A3D0-17AB0EB9070F}"/>
              </a:ext>
            </a:extLst>
          </p:cNvPr>
          <p:cNvSpPr/>
          <p:nvPr userDrawn="1"/>
        </p:nvSpPr>
        <p:spPr>
          <a:xfrm flipV="1">
            <a:off x="1601971" y="949414"/>
            <a:ext cx="4413314" cy="290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sz="half" idx="1"/>
          </p:nvPr>
        </p:nvSpPr>
        <p:spPr>
          <a:xfrm>
            <a:off x="257522" y="1599757"/>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title="Side bar">
            <a:extLst>
              <a:ext uri="{FF2B5EF4-FFF2-40B4-BE49-F238E27FC236}">
                <a16:creationId xmlns:a16="http://schemas.microsoft.com/office/drawing/2014/main" id="{CE08645F-5842-634D-BB8C-66E59B847439}"/>
              </a:ext>
            </a:extLst>
          </p:cNvPr>
          <p:cNvSpPr/>
          <p:nvPr userDrawn="1"/>
        </p:nvSpPr>
        <p:spPr>
          <a:xfrm rot="5400000" flipV="1">
            <a:off x="1434354" y="1234550"/>
            <a:ext cx="471396" cy="165932"/>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 Placeholder 11">
            <a:extLst>
              <a:ext uri="{FF2B5EF4-FFF2-40B4-BE49-F238E27FC236}">
                <a16:creationId xmlns:a16="http://schemas.microsoft.com/office/drawing/2014/main" id="{6F43B26D-5C15-DD4A-93E8-07D442553009}"/>
              </a:ext>
            </a:extLst>
          </p:cNvPr>
          <p:cNvSpPr>
            <a:spLocks noGrp="1"/>
          </p:cNvSpPr>
          <p:nvPr>
            <p:ph type="body" sz="quarter" idx="14" hasCustomPrompt="1"/>
          </p:nvPr>
        </p:nvSpPr>
        <p:spPr>
          <a:xfrm>
            <a:off x="1591590" y="-11702"/>
            <a:ext cx="9601199" cy="336550"/>
          </a:xfrm>
        </p:spPr>
        <p:txBody>
          <a:bodyPr/>
          <a:lstStyle>
            <a:lvl1pPr marL="0" indent="0">
              <a:buNone/>
              <a:defRPr b="1">
                <a:solidFill>
                  <a:srgbClr val="666666"/>
                </a:solidFill>
              </a:defRPr>
            </a:lvl1pPr>
          </a:lstStyle>
          <a:p>
            <a:pPr lvl="0"/>
            <a:r>
              <a:rPr lang="en-US"/>
              <a:t>Test1</a:t>
            </a:r>
          </a:p>
        </p:txBody>
      </p:sp>
      <p:sp>
        <p:nvSpPr>
          <p:cNvPr id="12" name="Parallelogram 11">
            <a:extLst>
              <a:ext uri="{FF2B5EF4-FFF2-40B4-BE49-F238E27FC236}">
                <a16:creationId xmlns:a16="http://schemas.microsoft.com/office/drawing/2014/main" id="{B4D59D9F-D589-A24E-B1E7-1508DD2CE016}"/>
              </a:ext>
            </a:extLst>
          </p:cNvPr>
          <p:cNvSpPr/>
          <p:nvPr userDrawn="1"/>
        </p:nvSpPr>
        <p:spPr>
          <a:xfrm flipH="1">
            <a:off x="4805445" y="971473"/>
            <a:ext cx="2419817" cy="268009"/>
          </a:xfrm>
          <a:prstGeom prst="parallelogram">
            <a:avLst>
              <a:gd name="adj" fmla="val 60722"/>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title="Side bar">
            <a:extLst>
              <a:ext uri="{FF2B5EF4-FFF2-40B4-BE49-F238E27FC236}">
                <a16:creationId xmlns:a16="http://schemas.microsoft.com/office/drawing/2014/main" id="{82369CD8-4DF9-3E42-B20D-CCDF3123FBB2}"/>
              </a:ext>
            </a:extLst>
          </p:cNvPr>
          <p:cNvSpPr/>
          <p:nvPr userDrawn="1"/>
        </p:nvSpPr>
        <p:spPr>
          <a:xfrm flipV="1">
            <a:off x="1591589" y="963289"/>
            <a:ext cx="1322554" cy="274590"/>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title="Side bar">
            <a:extLst>
              <a:ext uri="{FF2B5EF4-FFF2-40B4-BE49-F238E27FC236}">
                <a16:creationId xmlns:a16="http://schemas.microsoft.com/office/drawing/2014/main" id="{C86FAC90-D000-7442-A565-E24C399A6637}"/>
              </a:ext>
            </a:extLst>
          </p:cNvPr>
          <p:cNvSpPr/>
          <p:nvPr userDrawn="1"/>
        </p:nvSpPr>
        <p:spPr>
          <a:xfrm rot="5400000" flipV="1">
            <a:off x="5786124" y="1162619"/>
            <a:ext cx="630136" cy="151051"/>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title="Side bar">
            <a:extLst>
              <a:ext uri="{FF2B5EF4-FFF2-40B4-BE49-F238E27FC236}">
                <a16:creationId xmlns:a16="http://schemas.microsoft.com/office/drawing/2014/main" id="{38E5A72E-C22D-B148-87A8-7EDDEBAFBE82}"/>
              </a:ext>
            </a:extLst>
          </p:cNvPr>
          <p:cNvSpPr/>
          <p:nvPr userDrawn="1"/>
        </p:nvSpPr>
        <p:spPr>
          <a:xfrm flipV="1">
            <a:off x="894626" y="1399461"/>
            <a:ext cx="858392" cy="152150"/>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Slide Number Placeholder 5">
            <a:extLst>
              <a:ext uri="{FF2B5EF4-FFF2-40B4-BE49-F238E27FC236}">
                <a16:creationId xmlns:a16="http://schemas.microsoft.com/office/drawing/2014/main" id="{E7E5ACA3-A240-8747-9C36-D2334D4F915B}"/>
              </a:ext>
            </a:extLst>
          </p:cNvPr>
          <p:cNvSpPr>
            <a:spLocks noGrp="1"/>
          </p:cNvSpPr>
          <p:nvPr>
            <p:ph type="sldNum" sz="quarter" idx="12"/>
          </p:nvPr>
        </p:nvSpPr>
        <p:spPr>
          <a:xfrm>
            <a:off x="11622507" y="6655692"/>
            <a:ext cx="617621" cy="202308"/>
          </a:xfrm>
        </p:spPr>
        <p:txBody>
          <a:bodyPr/>
          <a:lstStyle>
            <a:lvl1pPr>
              <a:defRPr>
                <a:solidFill>
                  <a:srgbClr val="666666"/>
                </a:solidFill>
              </a:defRPr>
            </a:lvl1pPr>
          </a:lstStyle>
          <a:p>
            <a:fld id="{69E57DC2-970A-4B3E-BB1C-7A09969E49DF}" type="slidenum">
              <a:rPr lang="en-US" smtClean="0"/>
              <a:pPr/>
              <a:t>‹#›</a:t>
            </a:fld>
            <a:endParaRPr lang="en-US"/>
          </a:p>
        </p:txBody>
      </p:sp>
      <p:sp>
        <p:nvSpPr>
          <p:cNvPr id="24" name="Title 1">
            <a:extLst>
              <a:ext uri="{FF2B5EF4-FFF2-40B4-BE49-F238E27FC236}">
                <a16:creationId xmlns:a16="http://schemas.microsoft.com/office/drawing/2014/main" id="{A88B2344-F8E1-E640-B829-EEABD8E27A89}"/>
              </a:ext>
            </a:extLst>
          </p:cNvPr>
          <p:cNvSpPr>
            <a:spLocks noGrp="1"/>
          </p:cNvSpPr>
          <p:nvPr>
            <p:ph type="title"/>
          </p:nvPr>
        </p:nvSpPr>
        <p:spPr>
          <a:xfrm>
            <a:off x="1591589" y="295031"/>
            <a:ext cx="9601200" cy="498318"/>
          </a:xfrm>
        </p:spPr>
        <p:txBody>
          <a:bodyPr/>
          <a:lstStyle/>
          <a:p>
            <a:r>
              <a:rPr lang="en-US"/>
              <a:t>Click to edit Master title style</a:t>
            </a:r>
          </a:p>
        </p:txBody>
      </p:sp>
      <p:sp>
        <p:nvSpPr>
          <p:cNvPr id="25" name="Text Placeholder 11">
            <a:extLst>
              <a:ext uri="{FF2B5EF4-FFF2-40B4-BE49-F238E27FC236}">
                <a16:creationId xmlns:a16="http://schemas.microsoft.com/office/drawing/2014/main" id="{9103F682-659C-154D-9590-38EFFE2DCD13}"/>
              </a:ext>
            </a:extLst>
          </p:cNvPr>
          <p:cNvSpPr>
            <a:spLocks noGrp="1"/>
          </p:cNvSpPr>
          <p:nvPr>
            <p:ph type="body" sz="quarter" idx="15" hasCustomPrompt="1"/>
          </p:nvPr>
        </p:nvSpPr>
        <p:spPr>
          <a:xfrm>
            <a:off x="1591591" y="898402"/>
            <a:ext cx="4434076" cy="327205"/>
          </a:xfrm>
        </p:spPr>
        <p:txBody>
          <a:bodyPr/>
          <a:lstStyle>
            <a:lvl1pPr marL="0" indent="0">
              <a:buNone/>
              <a:defRPr b="1">
                <a:solidFill>
                  <a:schemeClr val="bg1"/>
                </a:solidFill>
              </a:defRPr>
            </a:lvl1pPr>
          </a:lstStyle>
          <a:p>
            <a:pPr lvl="0"/>
            <a:r>
              <a:rPr lang="en-US"/>
              <a:t>Test1</a:t>
            </a:r>
          </a:p>
        </p:txBody>
      </p:sp>
      <p:sp>
        <p:nvSpPr>
          <p:cNvPr id="26" name="Text Placeholder 11">
            <a:extLst>
              <a:ext uri="{FF2B5EF4-FFF2-40B4-BE49-F238E27FC236}">
                <a16:creationId xmlns:a16="http://schemas.microsoft.com/office/drawing/2014/main" id="{0E4CA32D-5736-2F4B-9256-06D4865D00F0}"/>
              </a:ext>
            </a:extLst>
          </p:cNvPr>
          <p:cNvSpPr>
            <a:spLocks noGrp="1"/>
          </p:cNvSpPr>
          <p:nvPr>
            <p:ph type="body" sz="quarter" idx="16" hasCustomPrompt="1"/>
          </p:nvPr>
        </p:nvSpPr>
        <p:spPr>
          <a:xfrm>
            <a:off x="6176718" y="912277"/>
            <a:ext cx="4434076" cy="327205"/>
          </a:xfrm>
        </p:spPr>
        <p:txBody>
          <a:bodyPr/>
          <a:lstStyle>
            <a:lvl1pPr marL="0" indent="0">
              <a:buNone/>
              <a:defRPr b="1">
                <a:solidFill>
                  <a:schemeClr val="bg1"/>
                </a:solidFill>
              </a:defRPr>
            </a:lvl1pPr>
          </a:lstStyle>
          <a:p>
            <a:pPr lvl="0"/>
            <a:r>
              <a:rPr lang="en-US"/>
              <a:t>Test1</a:t>
            </a:r>
          </a:p>
        </p:txBody>
      </p:sp>
    </p:spTree>
    <p:extLst>
      <p:ext uri="{BB962C8B-B14F-4D97-AF65-F5344CB8AC3E}">
        <p14:creationId xmlns:p14="http://schemas.microsoft.com/office/powerpoint/2010/main" val="1193599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FDE48C-A690-0941-8108-857B6D8A8576}" type="datetime1">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02746E-DC2E-C242-A70F-5E14FF553ADE}" type="datetime1">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asic">
    <p:spTree>
      <p:nvGrpSpPr>
        <p:cNvPr id="1" name=""/>
        <p:cNvGrpSpPr/>
        <p:nvPr/>
      </p:nvGrpSpPr>
      <p:grpSpPr>
        <a:xfrm>
          <a:off x="0" y="0"/>
          <a:ext cx="0" cy="0"/>
          <a:chOff x="0" y="0"/>
          <a:chExt cx="0" cy="0"/>
        </a:xfrm>
      </p:grpSpPr>
      <p:sp>
        <p:nvSpPr>
          <p:cNvPr id="13" name="Rectangle 12" title="Side bar">
            <a:extLst>
              <a:ext uri="{FF2B5EF4-FFF2-40B4-BE49-F238E27FC236}">
                <a16:creationId xmlns:a16="http://schemas.microsoft.com/office/drawing/2014/main" id="{3345CC10-9F1F-7B4F-B1E7-B2DC1C187A22}"/>
              </a:ext>
            </a:extLst>
          </p:cNvPr>
          <p:cNvSpPr/>
          <p:nvPr userDrawn="1"/>
        </p:nvSpPr>
        <p:spPr>
          <a:xfrm>
            <a:off x="1587872" y="1082330"/>
            <a:ext cx="10427227" cy="559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title="Side bar">
            <a:extLst>
              <a:ext uri="{FF2B5EF4-FFF2-40B4-BE49-F238E27FC236}">
                <a16:creationId xmlns:a16="http://schemas.microsoft.com/office/drawing/2014/main" id="{C0DE65AB-9881-4743-B92D-8DABC50616CF}"/>
              </a:ext>
            </a:extLst>
          </p:cNvPr>
          <p:cNvSpPr/>
          <p:nvPr userDrawn="1"/>
        </p:nvSpPr>
        <p:spPr>
          <a:xfrm flipV="1">
            <a:off x="1587871" y="1082333"/>
            <a:ext cx="10427227" cy="1592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title="Side bar">
            <a:extLst>
              <a:ext uri="{FF2B5EF4-FFF2-40B4-BE49-F238E27FC236}">
                <a16:creationId xmlns:a16="http://schemas.microsoft.com/office/drawing/2014/main" id="{3E6EDC73-2C4C-384D-8919-554DCFBF6550}"/>
              </a:ext>
            </a:extLst>
          </p:cNvPr>
          <p:cNvSpPr/>
          <p:nvPr userDrawn="1"/>
        </p:nvSpPr>
        <p:spPr>
          <a:xfrm flipV="1">
            <a:off x="9521341" y="1081817"/>
            <a:ext cx="2099881" cy="1592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title="Side bar">
            <a:extLst>
              <a:ext uri="{FF2B5EF4-FFF2-40B4-BE49-F238E27FC236}">
                <a16:creationId xmlns:a16="http://schemas.microsoft.com/office/drawing/2014/main" id="{872A5DE5-3FFB-F549-92E5-9337D10340CB}"/>
              </a:ext>
            </a:extLst>
          </p:cNvPr>
          <p:cNvSpPr/>
          <p:nvPr userDrawn="1"/>
        </p:nvSpPr>
        <p:spPr>
          <a:xfrm flipV="1">
            <a:off x="1936860" y="1081817"/>
            <a:ext cx="2099881" cy="1592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Parallelogram 16">
            <a:extLst>
              <a:ext uri="{FF2B5EF4-FFF2-40B4-BE49-F238E27FC236}">
                <a16:creationId xmlns:a16="http://schemas.microsoft.com/office/drawing/2014/main" id="{8FC7392A-9179-084B-AE59-63B540E1F564}"/>
              </a:ext>
            </a:extLst>
          </p:cNvPr>
          <p:cNvSpPr/>
          <p:nvPr userDrawn="1"/>
        </p:nvSpPr>
        <p:spPr>
          <a:xfrm flipH="1">
            <a:off x="5341431" y="1083416"/>
            <a:ext cx="2419817" cy="157666"/>
          </a:xfrm>
          <a:prstGeom prst="parallelogram">
            <a:avLst>
              <a:gd name="adj" fmla="val 60722"/>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lvl1pPr marL="457200" indent="-457200">
              <a:buFont typeface="+mj-lt"/>
              <a:buAutoNum type="arabicPeriod"/>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A9054-0EB4-0044-BF1F-75E9C32A22B6}" type="datetime1">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622507" y="6655692"/>
            <a:ext cx="617621" cy="202308"/>
          </a:xfrm>
        </p:spPr>
        <p:txBody>
          <a:bodyPr/>
          <a:lstStyle>
            <a:lvl1pPr>
              <a:defRPr>
                <a:solidFill>
                  <a:srgbClr val="666666"/>
                </a:solidFill>
              </a:defRPr>
            </a:lvl1pPr>
          </a:lstStyle>
          <a:p>
            <a:fld id="{69E57DC2-970A-4B3E-BB1C-7A09969E49DF}" type="slidenum">
              <a:rPr lang="en-US" smtClean="0"/>
              <a:pPr/>
              <a:t>‹#›</a:t>
            </a:fld>
            <a:endParaRPr lang="en-US"/>
          </a:p>
        </p:txBody>
      </p:sp>
      <p:sp>
        <p:nvSpPr>
          <p:cNvPr id="9" name="Content Placeholder 8">
            <a:extLst>
              <a:ext uri="{FF2B5EF4-FFF2-40B4-BE49-F238E27FC236}">
                <a16:creationId xmlns:a16="http://schemas.microsoft.com/office/drawing/2014/main" id="{21177244-FA49-4141-AAB6-1C8F1EB53AFD}"/>
              </a:ext>
            </a:extLst>
          </p:cNvPr>
          <p:cNvSpPr>
            <a:spLocks noGrp="1"/>
          </p:cNvSpPr>
          <p:nvPr>
            <p:ph sz="quarter" idx="13" hasCustomPrompt="1"/>
          </p:nvPr>
        </p:nvSpPr>
        <p:spPr>
          <a:xfrm>
            <a:off x="0" y="1260156"/>
            <a:ext cx="1568454" cy="5395537"/>
          </a:xfrm>
        </p:spPr>
        <p:txBody>
          <a:bodyPr>
            <a:noAutofit/>
          </a:bodyPr>
          <a:lstStyle>
            <a:lvl1pPr marL="0" indent="0">
              <a:buNone/>
              <a:defRPr sz="1100">
                <a:solidFill>
                  <a:srgbClr val="666666"/>
                </a:solidFill>
              </a:defRPr>
            </a:lvl1pPr>
            <a:lvl2pPr marL="530352" indent="0">
              <a:buNone/>
              <a:defRPr sz="1100">
                <a:solidFill>
                  <a:srgbClr val="1B1A19"/>
                </a:solidFill>
              </a:defRPr>
            </a:lvl2pPr>
            <a:lvl3pPr marL="987552" indent="0">
              <a:buNone/>
              <a:defRPr sz="1050">
                <a:solidFill>
                  <a:srgbClr val="1B1A19"/>
                </a:solidFill>
              </a:defRPr>
            </a:lvl3pPr>
            <a:lvl4pPr marL="1444752" indent="0">
              <a:buNone/>
              <a:defRPr sz="1050">
                <a:solidFill>
                  <a:srgbClr val="1B1A19"/>
                </a:solidFill>
              </a:defRPr>
            </a:lvl4pPr>
            <a:lvl5pPr marL="1901952" indent="0">
              <a:buNone/>
              <a:defRPr sz="1000">
                <a:solidFill>
                  <a:srgbClr val="1B1A19"/>
                </a:solidFill>
              </a:defRPr>
            </a:lvl5pPr>
          </a:lstStyle>
          <a:p>
            <a:pPr lvl="0"/>
            <a:r>
              <a:rPr lang="en-US"/>
              <a:t>Click to edit Master text </a:t>
            </a:r>
            <a:r>
              <a:rPr lang="en-US" err="1"/>
              <a:t>stylesSecond</a:t>
            </a:r>
            <a:r>
              <a:rPr lang="en-US"/>
              <a:t> </a:t>
            </a:r>
            <a:r>
              <a:rPr lang="en-US" err="1"/>
              <a:t>levelThird</a:t>
            </a:r>
            <a:r>
              <a:rPr lang="en-US"/>
              <a:t> </a:t>
            </a:r>
            <a:r>
              <a:rPr lang="en-US" err="1"/>
              <a:t>levelFourth</a:t>
            </a:r>
            <a:r>
              <a:rPr lang="en-US"/>
              <a:t> </a:t>
            </a:r>
            <a:r>
              <a:rPr lang="en-US" err="1"/>
              <a:t>levelFifth</a:t>
            </a:r>
            <a:r>
              <a:rPr lang="en-US"/>
              <a:t> level</a:t>
            </a:r>
          </a:p>
        </p:txBody>
      </p:sp>
      <p:sp>
        <p:nvSpPr>
          <p:cNvPr id="12" name="Text Placeholder 11">
            <a:extLst>
              <a:ext uri="{FF2B5EF4-FFF2-40B4-BE49-F238E27FC236}">
                <a16:creationId xmlns:a16="http://schemas.microsoft.com/office/drawing/2014/main" id="{5EAC39D1-C66B-8247-83AC-49F553C708AD}"/>
              </a:ext>
            </a:extLst>
          </p:cNvPr>
          <p:cNvSpPr>
            <a:spLocks noGrp="1"/>
          </p:cNvSpPr>
          <p:nvPr>
            <p:ph type="body" sz="quarter" idx="14" hasCustomPrompt="1"/>
          </p:nvPr>
        </p:nvSpPr>
        <p:spPr>
          <a:xfrm>
            <a:off x="1591590" y="-11702"/>
            <a:ext cx="9601199" cy="336550"/>
          </a:xfrm>
        </p:spPr>
        <p:txBody>
          <a:bodyPr/>
          <a:lstStyle>
            <a:lvl1pPr marL="0" indent="0">
              <a:buNone/>
              <a:defRPr b="1">
                <a:solidFill>
                  <a:srgbClr val="666666"/>
                </a:solidFill>
              </a:defRPr>
            </a:lvl1pPr>
          </a:lstStyle>
          <a:p>
            <a:pPr lvl="0"/>
            <a:r>
              <a:rPr lang="en-US"/>
              <a:t>Test1</a:t>
            </a:r>
          </a:p>
        </p:txBody>
      </p:sp>
      <p:sp>
        <p:nvSpPr>
          <p:cNvPr id="19" name="Title 1">
            <a:extLst>
              <a:ext uri="{FF2B5EF4-FFF2-40B4-BE49-F238E27FC236}">
                <a16:creationId xmlns:a16="http://schemas.microsoft.com/office/drawing/2014/main" id="{32A3C2E8-B856-9745-B300-870BBDB3F005}"/>
              </a:ext>
            </a:extLst>
          </p:cNvPr>
          <p:cNvSpPr>
            <a:spLocks noGrp="1"/>
          </p:cNvSpPr>
          <p:nvPr>
            <p:ph type="title"/>
          </p:nvPr>
        </p:nvSpPr>
        <p:spPr>
          <a:xfrm>
            <a:off x="1591589" y="295031"/>
            <a:ext cx="9601200" cy="498318"/>
          </a:xfrm>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Basic">
    <p:spTree>
      <p:nvGrpSpPr>
        <p:cNvPr id="1" name=""/>
        <p:cNvGrpSpPr/>
        <p:nvPr/>
      </p:nvGrpSpPr>
      <p:grpSpPr>
        <a:xfrm>
          <a:off x="0" y="0"/>
          <a:ext cx="0" cy="0"/>
          <a:chOff x="0" y="0"/>
          <a:chExt cx="0" cy="0"/>
        </a:xfrm>
      </p:grpSpPr>
      <p:sp>
        <p:nvSpPr>
          <p:cNvPr id="2" name="Title 1"/>
          <p:cNvSpPr>
            <a:spLocks noGrp="1"/>
          </p:cNvSpPr>
          <p:nvPr>
            <p:ph type="title"/>
          </p:nvPr>
        </p:nvSpPr>
        <p:spPr>
          <a:xfrm>
            <a:off x="1591589" y="295031"/>
            <a:ext cx="9601200" cy="498318"/>
          </a:xfrm>
        </p:spPr>
        <p:txBody>
          <a:bodyPr/>
          <a:lstStyle/>
          <a:p>
            <a:r>
              <a:rPr lang="en-US"/>
              <a:t>Click to edit Master title style</a:t>
            </a:r>
          </a:p>
        </p:txBody>
      </p:sp>
      <p:sp>
        <p:nvSpPr>
          <p:cNvPr id="13" name="Rectangle 12" title="Side bar">
            <a:extLst>
              <a:ext uri="{FF2B5EF4-FFF2-40B4-BE49-F238E27FC236}">
                <a16:creationId xmlns:a16="http://schemas.microsoft.com/office/drawing/2014/main" id="{3345CC10-9F1F-7B4F-B1E7-B2DC1C187A22}"/>
              </a:ext>
            </a:extLst>
          </p:cNvPr>
          <p:cNvSpPr/>
          <p:nvPr userDrawn="1"/>
        </p:nvSpPr>
        <p:spPr>
          <a:xfrm>
            <a:off x="1587872" y="1082330"/>
            <a:ext cx="10427227" cy="559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title="Side bar">
            <a:extLst>
              <a:ext uri="{FF2B5EF4-FFF2-40B4-BE49-F238E27FC236}">
                <a16:creationId xmlns:a16="http://schemas.microsoft.com/office/drawing/2014/main" id="{C0DE65AB-9881-4743-B92D-8DABC50616CF}"/>
              </a:ext>
            </a:extLst>
          </p:cNvPr>
          <p:cNvSpPr/>
          <p:nvPr userDrawn="1"/>
        </p:nvSpPr>
        <p:spPr>
          <a:xfrm flipV="1">
            <a:off x="1587871" y="936625"/>
            <a:ext cx="10427227" cy="3049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title="Side bar">
            <a:extLst>
              <a:ext uri="{FF2B5EF4-FFF2-40B4-BE49-F238E27FC236}">
                <a16:creationId xmlns:a16="http://schemas.microsoft.com/office/drawing/2014/main" id="{3E6EDC73-2C4C-384D-8919-554DCFBF6550}"/>
              </a:ext>
            </a:extLst>
          </p:cNvPr>
          <p:cNvSpPr/>
          <p:nvPr userDrawn="1"/>
        </p:nvSpPr>
        <p:spPr>
          <a:xfrm flipV="1">
            <a:off x="9521341" y="936106"/>
            <a:ext cx="2099881" cy="30497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title="Side bar">
            <a:extLst>
              <a:ext uri="{FF2B5EF4-FFF2-40B4-BE49-F238E27FC236}">
                <a16:creationId xmlns:a16="http://schemas.microsoft.com/office/drawing/2014/main" id="{872A5DE5-3FFB-F549-92E5-9337D10340CB}"/>
              </a:ext>
            </a:extLst>
          </p:cNvPr>
          <p:cNvSpPr/>
          <p:nvPr userDrawn="1"/>
        </p:nvSpPr>
        <p:spPr>
          <a:xfrm flipV="1">
            <a:off x="1936860" y="936108"/>
            <a:ext cx="2099881" cy="30497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Parallelogram 16">
            <a:extLst>
              <a:ext uri="{FF2B5EF4-FFF2-40B4-BE49-F238E27FC236}">
                <a16:creationId xmlns:a16="http://schemas.microsoft.com/office/drawing/2014/main" id="{8FC7392A-9179-084B-AE59-63B540E1F564}"/>
              </a:ext>
            </a:extLst>
          </p:cNvPr>
          <p:cNvSpPr/>
          <p:nvPr userDrawn="1"/>
        </p:nvSpPr>
        <p:spPr>
          <a:xfrm flipH="1">
            <a:off x="5341430" y="936108"/>
            <a:ext cx="2419817" cy="304974"/>
          </a:xfrm>
          <a:prstGeom prst="parallelogram">
            <a:avLst>
              <a:gd name="adj" fmla="val 60722"/>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lvl1pPr marL="457200" indent="-457200">
              <a:buFont typeface="+mj-lt"/>
              <a:buAutoNum type="arabicPeriod"/>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A9054-0EB4-0044-BF1F-75E9C32A22B6}" type="datetime1">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622507" y="6655692"/>
            <a:ext cx="617621" cy="202308"/>
          </a:xfrm>
        </p:spPr>
        <p:txBody>
          <a:bodyPr/>
          <a:lstStyle>
            <a:lvl1pPr>
              <a:defRPr>
                <a:solidFill>
                  <a:srgbClr val="666666"/>
                </a:solidFill>
              </a:defRPr>
            </a:lvl1pPr>
          </a:lstStyle>
          <a:p>
            <a:fld id="{69E57DC2-970A-4B3E-BB1C-7A09969E49DF}" type="slidenum">
              <a:rPr lang="en-US" smtClean="0"/>
              <a:pPr/>
              <a:t>‹#›</a:t>
            </a:fld>
            <a:endParaRPr lang="en-US"/>
          </a:p>
        </p:txBody>
      </p:sp>
      <p:sp>
        <p:nvSpPr>
          <p:cNvPr id="9" name="Content Placeholder 8">
            <a:extLst>
              <a:ext uri="{FF2B5EF4-FFF2-40B4-BE49-F238E27FC236}">
                <a16:creationId xmlns:a16="http://schemas.microsoft.com/office/drawing/2014/main" id="{21177244-FA49-4141-AAB6-1C8F1EB53AFD}"/>
              </a:ext>
            </a:extLst>
          </p:cNvPr>
          <p:cNvSpPr>
            <a:spLocks noGrp="1"/>
          </p:cNvSpPr>
          <p:nvPr>
            <p:ph sz="quarter" idx="13" hasCustomPrompt="1"/>
          </p:nvPr>
        </p:nvSpPr>
        <p:spPr>
          <a:xfrm>
            <a:off x="0" y="1260156"/>
            <a:ext cx="1568454" cy="5395537"/>
          </a:xfrm>
        </p:spPr>
        <p:txBody>
          <a:bodyPr>
            <a:noAutofit/>
          </a:bodyPr>
          <a:lstStyle>
            <a:lvl1pPr marL="0" indent="0">
              <a:buNone/>
              <a:defRPr sz="1100">
                <a:solidFill>
                  <a:srgbClr val="666666"/>
                </a:solidFill>
              </a:defRPr>
            </a:lvl1pPr>
            <a:lvl2pPr marL="530352" indent="0">
              <a:buNone/>
              <a:defRPr sz="1100">
                <a:solidFill>
                  <a:srgbClr val="1B1A19"/>
                </a:solidFill>
              </a:defRPr>
            </a:lvl2pPr>
            <a:lvl3pPr marL="987552" indent="0">
              <a:buNone/>
              <a:defRPr sz="1050">
                <a:solidFill>
                  <a:srgbClr val="1B1A19"/>
                </a:solidFill>
              </a:defRPr>
            </a:lvl3pPr>
            <a:lvl4pPr marL="1444752" indent="0">
              <a:buNone/>
              <a:defRPr sz="1050">
                <a:solidFill>
                  <a:srgbClr val="1B1A19"/>
                </a:solidFill>
              </a:defRPr>
            </a:lvl4pPr>
            <a:lvl5pPr marL="1901952" indent="0">
              <a:buNone/>
              <a:defRPr sz="1000">
                <a:solidFill>
                  <a:srgbClr val="1B1A19"/>
                </a:solidFill>
              </a:defRPr>
            </a:lvl5pPr>
          </a:lstStyle>
          <a:p>
            <a:pPr lvl="0"/>
            <a:r>
              <a:rPr lang="en-US"/>
              <a:t>Click to edit Master text </a:t>
            </a:r>
            <a:r>
              <a:rPr lang="en-US" err="1"/>
              <a:t>stylesSecond</a:t>
            </a:r>
            <a:r>
              <a:rPr lang="en-US"/>
              <a:t> </a:t>
            </a:r>
            <a:r>
              <a:rPr lang="en-US" err="1"/>
              <a:t>levelThird</a:t>
            </a:r>
            <a:r>
              <a:rPr lang="en-US"/>
              <a:t> </a:t>
            </a:r>
            <a:r>
              <a:rPr lang="en-US" err="1"/>
              <a:t>levelFourth</a:t>
            </a:r>
            <a:r>
              <a:rPr lang="en-US"/>
              <a:t> </a:t>
            </a:r>
            <a:r>
              <a:rPr lang="en-US" err="1"/>
              <a:t>levelFifth</a:t>
            </a:r>
            <a:r>
              <a:rPr lang="en-US"/>
              <a:t> level</a:t>
            </a:r>
          </a:p>
        </p:txBody>
      </p:sp>
      <p:sp>
        <p:nvSpPr>
          <p:cNvPr id="12" name="Text Placeholder 11">
            <a:extLst>
              <a:ext uri="{FF2B5EF4-FFF2-40B4-BE49-F238E27FC236}">
                <a16:creationId xmlns:a16="http://schemas.microsoft.com/office/drawing/2014/main" id="{5EAC39D1-C66B-8247-83AC-49F553C708AD}"/>
              </a:ext>
            </a:extLst>
          </p:cNvPr>
          <p:cNvSpPr>
            <a:spLocks noGrp="1"/>
          </p:cNvSpPr>
          <p:nvPr>
            <p:ph type="body" sz="quarter" idx="14" hasCustomPrompt="1"/>
          </p:nvPr>
        </p:nvSpPr>
        <p:spPr>
          <a:xfrm>
            <a:off x="1591590" y="-11702"/>
            <a:ext cx="9601199" cy="336550"/>
          </a:xfrm>
        </p:spPr>
        <p:txBody>
          <a:bodyPr/>
          <a:lstStyle>
            <a:lvl1pPr marL="0" indent="0">
              <a:buNone/>
              <a:defRPr b="1">
                <a:solidFill>
                  <a:srgbClr val="666666"/>
                </a:solidFill>
              </a:defRPr>
            </a:lvl1pPr>
          </a:lstStyle>
          <a:p>
            <a:pPr lvl="0"/>
            <a:r>
              <a:rPr lang="en-US"/>
              <a:t>Test1</a:t>
            </a:r>
          </a:p>
        </p:txBody>
      </p:sp>
      <p:sp>
        <p:nvSpPr>
          <p:cNvPr id="18" name="Text Placeholder 11">
            <a:extLst>
              <a:ext uri="{FF2B5EF4-FFF2-40B4-BE49-F238E27FC236}">
                <a16:creationId xmlns:a16="http://schemas.microsoft.com/office/drawing/2014/main" id="{640457E8-2698-674F-9BCE-131BA8C26B27}"/>
              </a:ext>
            </a:extLst>
          </p:cNvPr>
          <p:cNvSpPr>
            <a:spLocks noGrp="1"/>
          </p:cNvSpPr>
          <p:nvPr>
            <p:ph type="body" sz="quarter" idx="15" hasCustomPrompt="1"/>
          </p:nvPr>
        </p:nvSpPr>
        <p:spPr>
          <a:xfrm>
            <a:off x="1591590" y="935589"/>
            <a:ext cx="9601199" cy="290018"/>
          </a:xfrm>
        </p:spPr>
        <p:txBody>
          <a:bodyPr/>
          <a:lstStyle>
            <a:lvl1pPr marL="0" indent="0">
              <a:buNone/>
              <a:defRPr b="1">
                <a:solidFill>
                  <a:schemeClr val="bg1"/>
                </a:solidFill>
              </a:defRPr>
            </a:lvl1pPr>
          </a:lstStyle>
          <a:p>
            <a:pPr lvl="0"/>
            <a:r>
              <a:rPr lang="en-US"/>
              <a:t>Test1</a:t>
            </a:r>
          </a:p>
        </p:txBody>
      </p:sp>
    </p:spTree>
    <p:extLst>
      <p:ext uri="{BB962C8B-B14F-4D97-AF65-F5344CB8AC3E}">
        <p14:creationId xmlns:p14="http://schemas.microsoft.com/office/powerpoint/2010/main" val="211052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Full">
    <p:spTree>
      <p:nvGrpSpPr>
        <p:cNvPr id="1" name=""/>
        <p:cNvGrpSpPr/>
        <p:nvPr/>
      </p:nvGrpSpPr>
      <p:grpSpPr>
        <a:xfrm>
          <a:off x="0" y="0"/>
          <a:ext cx="0" cy="0"/>
          <a:chOff x="0" y="0"/>
          <a:chExt cx="0" cy="0"/>
        </a:xfrm>
      </p:grpSpPr>
      <p:sp>
        <p:nvSpPr>
          <p:cNvPr id="8" name="Rectangle 7" title="Side bar">
            <a:extLst>
              <a:ext uri="{FF2B5EF4-FFF2-40B4-BE49-F238E27FC236}">
                <a16:creationId xmlns:a16="http://schemas.microsoft.com/office/drawing/2014/main" id="{AA34E877-A5DB-224A-9FE0-F65F0D596143}"/>
              </a:ext>
            </a:extLst>
          </p:cNvPr>
          <p:cNvSpPr/>
          <p:nvPr userDrawn="1"/>
        </p:nvSpPr>
        <p:spPr>
          <a:xfrm>
            <a:off x="176901" y="1395548"/>
            <a:ext cx="5848767" cy="527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D0006315-AF36-CE4B-A513-3B18CC00B33E}" type="datetime1">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title="Side bar">
            <a:extLst>
              <a:ext uri="{FF2B5EF4-FFF2-40B4-BE49-F238E27FC236}">
                <a16:creationId xmlns:a16="http://schemas.microsoft.com/office/drawing/2014/main" id="{DBCD0F3A-6B88-E340-A700-ADC4C1FFE7D0}"/>
              </a:ext>
            </a:extLst>
          </p:cNvPr>
          <p:cNvSpPr/>
          <p:nvPr userDrawn="1"/>
        </p:nvSpPr>
        <p:spPr>
          <a:xfrm flipV="1">
            <a:off x="176900" y="1397146"/>
            <a:ext cx="1435453" cy="156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Side bar">
            <a:extLst>
              <a:ext uri="{FF2B5EF4-FFF2-40B4-BE49-F238E27FC236}">
                <a16:creationId xmlns:a16="http://schemas.microsoft.com/office/drawing/2014/main" id="{966D4A56-0808-F34D-A842-ACE3BA2B270D}"/>
              </a:ext>
            </a:extLst>
          </p:cNvPr>
          <p:cNvSpPr/>
          <p:nvPr userDrawn="1"/>
        </p:nvSpPr>
        <p:spPr>
          <a:xfrm flipV="1">
            <a:off x="1843623" y="1731087"/>
            <a:ext cx="2099881" cy="1592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title="Side bar">
            <a:extLst>
              <a:ext uri="{FF2B5EF4-FFF2-40B4-BE49-F238E27FC236}">
                <a16:creationId xmlns:a16="http://schemas.microsoft.com/office/drawing/2014/main" id="{7004449D-74DA-7D4B-BE1D-9ED75E82C206}"/>
              </a:ext>
            </a:extLst>
          </p:cNvPr>
          <p:cNvSpPr/>
          <p:nvPr userDrawn="1"/>
        </p:nvSpPr>
        <p:spPr>
          <a:xfrm>
            <a:off x="1591589" y="1081817"/>
            <a:ext cx="10423510" cy="559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title="Side bar">
            <a:extLst>
              <a:ext uri="{FF2B5EF4-FFF2-40B4-BE49-F238E27FC236}">
                <a16:creationId xmlns:a16="http://schemas.microsoft.com/office/drawing/2014/main" id="{D9A94DD9-57CD-3E44-A3D0-17AB0EB9070F}"/>
              </a:ext>
            </a:extLst>
          </p:cNvPr>
          <p:cNvSpPr/>
          <p:nvPr userDrawn="1"/>
        </p:nvSpPr>
        <p:spPr>
          <a:xfrm flipV="1">
            <a:off x="1601971" y="1083416"/>
            <a:ext cx="4413314" cy="1560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sz="half" idx="1"/>
          </p:nvPr>
        </p:nvSpPr>
        <p:spPr>
          <a:xfrm>
            <a:off x="257522" y="1599757"/>
            <a:ext cx="11667778" cy="5009692"/>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title="Side bar">
            <a:extLst>
              <a:ext uri="{FF2B5EF4-FFF2-40B4-BE49-F238E27FC236}">
                <a16:creationId xmlns:a16="http://schemas.microsoft.com/office/drawing/2014/main" id="{CE08645F-5842-634D-BB8C-66E59B847439}"/>
              </a:ext>
            </a:extLst>
          </p:cNvPr>
          <p:cNvSpPr/>
          <p:nvPr userDrawn="1"/>
        </p:nvSpPr>
        <p:spPr>
          <a:xfrm rot="5400000" flipV="1">
            <a:off x="1434354" y="1234550"/>
            <a:ext cx="471396" cy="165932"/>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 Placeholder 11">
            <a:extLst>
              <a:ext uri="{FF2B5EF4-FFF2-40B4-BE49-F238E27FC236}">
                <a16:creationId xmlns:a16="http://schemas.microsoft.com/office/drawing/2014/main" id="{6F43B26D-5C15-DD4A-93E8-07D442553009}"/>
              </a:ext>
            </a:extLst>
          </p:cNvPr>
          <p:cNvSpPr>
            <a:spLocks noGrp="1"/>
          </p:cNvSpPr>
          <p:nvPr>
            <p:ph type="body" sz="quarter" idx="14" hasCustomPrompt="1"/>
          </p:nvPr>
        </p:nvSpPr>
        <p:spPr>
          <a:xfrm>
            <a:off x="1591590" y="-11702"/>
            <a:ext cx="9601199" cy="336550"/>
          </a:xfrm>
        </p:spPr>
        <p:txBody>
          <a:bodyPr/>
          <a:lstStyle>
            <a:lvl1pPr marL="0" indent="0">
              <a:buNone/>
              <a:defRPr b="1">
                <a:solidFill>
                  <a:srgbClr val="666666"/>
                </a:solidFill>
              </a:defRPr>
            </a:lvl1pPr>
          </a:lstStyle>
          <a:p>
            <a:pPr lvl="0"/>
            <a:r>
              <a:rPr lang="en-US"/>
              <a:t>Test1</a:t>
            </a:r>
          </a:p>
        </p:txBody>
      </p:sp>
      <p:sp>
        <p:nvSpPr>
          <p:cNvPr id="15" name="Rectangle 14" title="Side bar">
            <a:extLst>
              <a:ext uri="{FF2B5EF4-FFF2-40B4-BE49-F238E27FC236}">
                <a16:creationId xmlns:a16="http://schemas.microsoft.com/office/drawing/2014/main" id="{2F2E12B0-ABA0-EC45-8FB6-5C5CF001B423}"/>
              </a:ext>
            </a:extLst>
          </p:cNvPr>
          <p:cNvSpPr/>
          <p:nvPr userDrawn="1"/>
        </p:nvSpPr>
        <p:spPr>
          <a:xfrm flipV="1">
            <a:off x="6166333" y="1083416"/>
            <a:ext cx="5848767" cy="1560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Parallelogram 11">
            <a:extLst>
              <a:ext uri="{FF2B5EF4-FFF2-40B4-BE49-F238E27FC236}">
                <a16:creationId xmlns:a16="http://schemas.microsoft.com/office/drawing/2014/main" id="{B4D59D9F-D589-A24E-B1E7-1508DD2CE016}"/>
              </a:ext>
            </a:extLst>
          </p:cNvPr>
          <p:cNvSpPr/>
          <p:nvPr userDrawn="1"/>
        </p:nvSpPr>
        <p:spPr>
          <a:xfrm flipH="1">
            <a:off x="4805447" y="1081817"/>
            <a:ext cx="2419817" cy="157666"/>
          </a:xfrm>
          <a:prstGeom prst="parallelogram">
            <a:avLst>
              <a:gd name="adj" fmla="val 60722"/>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title="Side bar">
            <a:extLst>
              <a:ext uri="{FF2B5EF4-FFF2-40B4-BE49-F238E27FC236}">
                <a16:creationId xmlns:a16="http://schemas.microsoft.com/office/drawing/2014/main" id="{82369CD8-4DF9-3E42-B20D-CCDF3123FBB2}"/>
              </a:ext>
            </a:extLst>
          </p:cNvPr>
          <p:cNvSpPr/>
          <p:nvPr userDrawn="1"/>
        </p:nvSpPr>
        <p:spPr>
          <a:xfrm flipV="1">
            <a:off x="1591589" y="1081816"/>
            <a:ext cx="1322554" cy="1560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title="Side bar">
            <a:extLst>
              <a:ext uri="{FF2B5EF4-FFF2-40B4-BE49-F238E27FC236}">
                <a16:creationId xmlns:a16="http://schemas.microsoft.com/office/drawing/2014/main" id="{38E5A72E-C22D-B148-87A8-7EDDEBAFBE82}"/>
              </a:ext>
            </a:extLst>
          </p:cNvPr>
          <p:cNvSpPr/>
          <p:nvPr userDrawn="1"/>
        </p:nvSpPr>
        <p:spPr>
          <a:xfrm flipV="1">
            <a:off x="894626" y="1399461"/>
            <a:ext cx="858392" cy="152150"/>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Slide Number Placeholder 5">
            <a:extLst>
              <a:ext uri="{FF2B5EF4-FFF2-40B4-BE49-F238E27FC236}">
                <a16:creationId xmlns:a16="http://schemas.microsoft.com/office/drawing/2014/main" id="{83316401-8297-8048-88C8-A64D8AD90B97}"/>
              </a:ext>
            </a:extLst>
          </p:cNvPr>
          <p:cNvSpPr>
            <a:spLocks noGrp="1"/>
          </p:cNvSpPr>
          <p:nvPr>
            <p:ph type="sldNum" sz="quarter" idx="12"/>
          </p:nvPr>
        </p:nvSpPr>
        <p:spPr>
          <a:xfrm>
            <a:off x="11622507" y="6655692"/>
            <a:ext cx="617621" cy="202308"/>
          </a:xfrm>
        </p:spPr>
        <p:txBody>
          <a:bodyPr/>
          <a:lstStyle>
            <a:lvl1pPr>
              <a:defRPr>
                <a:solidFill>
                  <a:srgbClr val="666666"/>
                </a:solidFill>
              </a:defRPr>
            </a:lvl1pPr>
          </a:lstStyle>
          <a:p>
            <a:fld id="{69E57DC2-970A-4B3E-BB1C-7A09969E49DF}" type="slidenum">
              <a:rPr lang="en-US" smtClean="0"/>
              <a:pPr/>
              <a:t>‹#›</a:t>
            </a:fld>
            <a:endParaRPr lang="en-US"/>
          </a:p>
        </p:txBody>
      </p:sp>
      <p:sp>
        <p:nvSpPr>
          <p:cNvPr id="10" name="Rectangle 9" title="Side bar">
            <a:extLst>
              <a:ext uri="{FF2B5EF4-FFF2-40B4-BE49-F238E27FC236}">
                <a16:creationId xmlns:a16="http://schemas.microsoft.com/office/drawing/2014/main" id="{67CA3811-0961-C544-BA49-D368A2CC583D}"/>
              </a:ext>
            </a:extLst>
          </p:cNvPr>
          <p:cNvSpPr/>
          <p:nvPr userDrawn="1"/>
        </p:nvSpPr>
        <p:spPr>
          <a:xfrm flipV="1">
            <a:off x="8249331" y="1081817"/>
            <a:ext cx="2099881" cy="1592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itle 1">
            <a:extLst>
              <a:ext uri="{FF2B5EF4-FFF2-40B4-BE49-F238E27FC236}">
                <a16:creationId xmlns:a16="http://schemas.microsoft.com/office/drawing/2014/main" id="{9B90D532-10DA-5245-AC80-E78CDB0940C1}"/>
              </a:ext>
            </a:extLst>
          </p:cNvPr>
          <p:cNvSpPr>
            <a:spLocks noGrp="1"/>
          </p:cNvSpPr>
          <p:nvPr>
            <p:ph type="title"/>
          </p:nvPr>
        </p:nvSpPr>
        <p:spPr>
          <a:xfrm>
            <a:off x="1591589" y="295031"/>
            <a:ext cx="9601200" cy="498318"/>
          </a:xfrm>
        </p:spPr>
        <p:txBody>
          <a:bodyPr/>
          <a:lstStyle/>
          <a:p>
            <a:r>
              <a:rPr lang="en-US"/>
              <a:t>Click to edit Master title style</a:t>
            </a:r>
          </a:p>
        </p:txBody>
      </p:sp>
    </p:spTree>
    <p:extLst>
      <p:ext uri="{BB962C8B-B14F-4D97-AF65-F5344CB8AC3E}">
        <p14:creationId xmlns:p14="http://schemas.microsoft.com/office/powerpoint/2010/main" val="2821292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Full">
    <p:spTree>
      <p:nvGrpSpPr>
        <p:cNvPr id="1" name=""/>
        <p:cNvGrpSpPr/>
        <p:nvPr/>
      </p:nvGrpSpPr>
      <p:grpSpPr>
        <a:xfrm>
          <a:off x="0" y="0"/>
          <a:ext cx="0" cy="0"/>
          <a:chOff x="0" y="0"/>
          <a:chExt cx="0" cy="0"/>
        </a:xfrm>
      </p:grpSpPr>
      <p:sp>
        <p:nvSpPr>
          <p:cNvPr id="8" name="Rectangle 7" title="Side bar">
            <a:extLst>
              <a:ext uri="{FF2B5EF4-FFF2-40B4-BE49-F238E27FC236}">
                <a16:creationId xmlns:a16="http://schemas.microsoft.com/office/drawing/2014/main" id="{AA34E877-A5DB-224A-9FE0-F65F0D596143}"/>
              </a:ext>
            </a:extLst>
          </p:cNvPr>
          <p:cNvSpPr/>
          <p:nvPr userDrawn="1"/>
        </p:nvSpPr>
        <p:spPr>
          <a:xfrm>
            <a:off x="176901" y="1395548"/>
            <a:ext cx="5848767" cy="527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D0006315-AF36-CE4B-A513-3B18CC00B33E}" type="datetime1">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title="Side bar">
            <a:extLst>
              <a:ext uri="{FF2B5EF4-FFF2-40B4-BE49-F238E27FC236}">
                <a16:creationId xmlns:a16="http://schemas.microsoft.com/office/drawing/2014/main" id="{DBCD0F3A-6B88-E340-A700-ADC4C1FFE7D0}"/>
              </a:ext>
            </a:extLst>
          </p:cNvPr>
          <p:cNvSpPr/>
          <p:nvPr userDrawn="1"/>
        </p:nvSpPr>
        <p:spPr>
          <a:xfrm flipV="1">
            <a:off x="176900" y="1397146"/>
            <a:ext cx="1435453" cy="156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Side bar">
            <a:extLst>
              <a:ext uri="{FF2B5EF4-FFF2-40B4-BE49-F238E27FC236}">
                <a16:creationId xmlns:a16="http://schemas.microsoft.com/office/drawing/2014/main" id="{966D4A56-0808-F34D-A842-ACE3BA2B270D}"/>
              </a:ext>
            </a:extLst>
          </p:cNvPr>
          <p:cNvSpPr/>
          <p:nvPr userDrawn="1"/>
        </p:nvSpPr>
        <p:spPr>
          <a:xfrm flipV="1">
            <a:off x="1843623" y="1731087"/>
            <a:ext cx="2099881" cy="1592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title="Side bar">
            <a:extLst>
              <a:ext uri="{FF2B5EF4-FFF2-40B4-BE49-F238E27FC236}">
                <a16:creationId xmlns:a16="http://schemas.microsoft.com/office/drawing/2014/main" id="{7004449D-74DA-7D4B-BE1D-9ED75E82C206}"/>
              </a:ext>
            </a:extLst>
          </p:cNvPr>
          <p:cNvSpPr/>
          <p:nvPr userDrawn="1"/>
        </p:nvSpPr>
        <p:spPr>
          <a:xfrm>
            <a:off x="1591589" y="1081817"/>
            <a:ext cx="10423510" cy="559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title="Side bar">
            <a:extLst>
              <a:ext uri="{FF2B5EF4-FFF2-40B4-BE49-F238E27FC236}">
                <a16:creationId xmlns:a16="http://schemas.microsoft.com/office/drawing/2014/main" id="{D9A94DD9-57CD-3E44-A3D0-17AB0EB9070F}"/>
              </a:ext>
            </a:extLst>
          </p:cNvPr>
          <p:cNvSpPr/>
          <p:nvPr userDrawn="1"/>
        </p:nvSpPr>
        <p:spPr>
          <a:xfrm flipV="1">
            <a:off x="1601971" y="935345"/>
            <a:ext cx="4413314" cy="3041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title="Side bar">
            <a:extLst>
              <a:ext uri="{FF2B5EF4-FFF2-40B4-BE49-F238E27FC236}">
                <a16:creationId xmlns:a16="http://schemas.microsoft.com/office/drawing/2014/main" id="{CE08645F-5842-634D-BB8C-66E59B847439}"/>
              </a:ext>
            </a:extLst>
          </p:cNvPr>
          <p:cNvSpPr/>
          <p:nvPr userDrawn="1"/>
        </p:nvSpPr>
        <p:spPr>
          <a:xfrm rot="5400000" flipV="1">
            <a:off x="1360315" y="1160512"/>
            <a:ext cx="619473" cy="165932"/>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 Placeholder 11">
            <a:extLst>
              <a:ext uri="{FF2B5EF4-FFF2-40B4-BE49-F238E27FC236}">
                <a16:creationId xmlns:a16="http://schemas.microsoft.com/office/drawing/2014/main" id="{6F43B26D-5C15-DD4A-93E8-07D442553009}"/>
              </a:ext>
            </a:extLst>
          </p:cNvPr>
          <p:cNvSpPr>
            <a:spLocks noGrp="1"/>
          </p:cNvSpPr>
          <p:nvPr>
            <p:ph type="body" sz="quarter" idx="14" hasCustomPrompt="1"/>
          </p:nvPr>
        </p:nvSpPr>
        <p:spPr>
          <a:xfrm>
            <a:off x="1591590" y="-11702"/>
            <a:ext cx="9601199" cy="336550"/>
          </a:xfrm>
        </p:spPr>
        <p:txBody>
          <a:bodyPr/>
          <a:lstStyle>
            <a:lvl1pPr marL="0" indent="0">
              <a:buNone/>
              <a:defRPr b="1">
                <a:solidFill>
                  <a:srgbClr val="666666"/>
                </a:solidFill>
              </a:defRPr>
            </a:lvl1pPr>
          </a:lstStyle>
          <a:p>
            <a:pPr lvl="0"/>
            <a:r>
              <a:rPr lang="en-US"/>
              <a:t>Test1</a:t>
            </a:r>
          </a:p>
        </p:txBody>
      </p:sp>
      <p:sp>
        <p:nvSpPr>
          <p:cNvPr id="15" name="Rectangle 14" title="Side bar">
            <a:extLst>
              <a:ext uri="{FF2B5EF4-FFF2-40B4-BE49-F238E27FC236}">
                <a16:creationId xmlns:a16="http://schemas.microsoft.com/office/drawing/2014/main" id="{2F2E12B0-ABA0-EC45-8FB6-5C5CF001B423}"/>
              </a:ext>
            </a:extLst>
          </p:cNvPr>
          <p:cNvSpPr/>
          <p:nvPr userDrawn="1"/>
        </p:nvSpPr>
        <p:spPr>
          <a:xfrm flipV="1">
            <a:off x="6166333" y="935344"/>
            <a:ext cx="5848767" cy="3041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Parallelogram 11">
            <a:extLst>
              <a:ext uri="{FF2B5EF4-FFF2-40B4-BE49-F238E27FC236}">
                <a16:creationId xmlns:a16="http://schemas.microsoft.com/office/drawing/2014/main" id="{B4D59D9F-D589-A24E-B1E7-1508DD2CE016}"/>
              </a:ext>
            </a:extLst>
          </p:cNvPr>
          <p:cNvSpPr/>
          <p:nvPr userDrawn="1"/>
        </p:nvSpPr>
        <p:spPr>
          <a:xfrm flipH="1">
            <a:off x="4805444" y="933741"/>
            <a:ext cx="2419817" cy="305742"/>
          </a:xfrm>
          <a:prstGeom prst="parallelogram">
            <a:avLst>
              <a:gd name="adj" fmla="val 60722"/>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title="Side bar">
            <a:extLst>
              <a:ext uri="{FF2B5EF4-FFF2-40B4-BE49-F238E27FC236}">
                <a16:creationId xmlns:a16="http://schemas.microsoft.com/office/drawing/2014/main" id="{82369CD8-4DF9-3E42-B20D-CCDF3123FBB2}"/>
              </a:ext>
            </a:extLst>
          </p:cNvPr>
          <p:cNvSpPr/>
          <p:nvPr userDrawn="1"/>
        </p:nvSpPr>
        <p:spPr>
          <a:xfrm flipV="1">
            <a:off x="1591589" y="933741"/>
            <a:ext cx="1322554" cy="304137"/>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title="Side bar">
            <a:extLst>
              <a:ext uri="{FF2B5EF4-FFF2-40B4-BE49-F238E27FC236}">
                <a16:creationId xmlns:a16="http://schemas.microsoft.com/office/drawing/2014/main" id="{38E5A72E-C22D-B148-87A8-7EDDEBAFBE82}"/>
              </a:ext>
            </a:extLst>
          </p:cNvPr>
          <p:cNvSpPr/>
          <p:nvPr userDrawn="1"/>
        </p:nvSpPr>
        <p:spPr>
          <a:xfrm flipV="1">
            <a:off x="894626" y="1399461"/>
            <a:ext cx="858392" cy="152150"/>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Slide Number Placeholder 5">
            <a:extLst>
              <a:ext uri="{FF2B5EF4-FFF2-40B4-BE49-F238E27FC236}">
                <a16:creationId xmlns:a16="http://schemas.microsoft.com/office/drawing/2014/main" id="{83316401-8297-8048-88C8-A64D8AD90B97}"/>
              </a:ext>
            </a:extLst>
          </p:cNvPr>
          <p:cNvSpPr>
            <a:spLocks noGrp="1"/>
          </p:cNvSpPr>
          <p:nvPr>
            <p:ph type="sldNum" sz="quarter" idx="12"/>
          </p:nvPr>
        </p:nvSpPr>
        <p:spPr>
          <a:xfrm>
            <a:off x="11622507" y="6655692"/>
            <a:ext cx="617621" cy="202308"/>
          </a:xfrm>
        </p:spPr>
        <p:txBody>
          <a:bodyPr/>
          <a:lstStyle>
            <a:lvl1pPr>
              <a:defRPr>
                <a:solidFill>
                  <a:srgbClr val="666666"/>
                </a:solidFill>
              </a:defRPr>
            </a:lvl1pPr>
          </a:lstStyle>
          <a:p>
            <a:fld id="{69E57DC2-970A-4B3E-BB1C-7A09969E49DF}" type="slidenum">
              <a:rPr lang="en-US" smtClean="0"/>
              <a:pPr/>
              <a:t>‹#›</a:t>
            </a:fld>
            <a:endParaRPr lang="en-US"/>
          </a:p>
        </p:txBody>
      </p:sp>
      <p:sp>
        <p:nvSpPr>
          <p:cNvPr id="10" name="Rectangle 9" title="Side bar">
            <a:extLst>
              <a:ext uri="{FF2B5EF4-FFF2-40B4-BE49-F238E27FC236}">
                <a16:creationId xmlns:a16="http://schemas.microsoft.com/office/drawing/2014/main" id="{67CA3811-0961-C544-BA49-D368A2CC583D}"/>
              </a:ext>
            </a:extLst>
          </p:cNvPr>
          <p:cNvSpPr/>
          <p:nvPr userDrawn="1"/>
        </p:nvSpPr>
        <p:spPr>
          <a:xfrm flipV="1">
            <a:off x="8249331" y="935341"/>
            <a:ext cx="2099881" cy="29026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itle 1">
            <a:extLst>
              <a:ext uri="{FF2B5EF4-FFF2-40B4-BE49-F238E27FC236}">
                <a16:creationId xmlns:a16="http://schemas.microsoft.com/office/drawing/2014/main" id="{9B90D532-10DA-5245-AC80-E78CDB0940C1}"/>
              </a:ext>
            </a:extLst>
          </p:cNvPr>
          <p:cNvSpPr>
            <a:spLocks noGrp="1"/>
          </p:cNvSpPr>
          <p:nvPr>
            <p:ph type="title"/>
          </p:nvPr>
        </p:nvSpPr>
        <p:spPr>
          <a:xfrm>
            <a:off x="1591589" y="295031"/>
            <a:ext cx="9601200" cy="498318"/>
          </a:xfrm>
        </p:spPr>
        <p:txBody>
          <a:bodyPr/>
          <a:lstStyle/>
          <a:p>
            <a:r>
              <a:rPr lang="en-US"/>
              <a:t>Click to edit Master title style</a:t>
            </a:r>
          </a:p>
        </p:txBody>
      </p:sp>
      <p:sp>
        <p:nvSpPr>
          <p:cNvPr id="25" name="Rectangle 24" title="Side bar">
            <a:extLst>
              <a:ext uri="{FF2B5EF4-FFF2-40B4-BE49-F238E27FC236}">
                <a16:creationId xmlns:a16="http://schemas.microsoft.com/office/drawing/2014/main" id="{87CD0C0D-BE17-084F-A1CF-69186DEDCBDE}"/>
              </a:ext>
            </a:extLst>
          </p:cNvPr>
          <p:cNvSpPr/>
          <p:nvPr userDrawn="1"/>
        </p:nvSpPr>
        <p:spPr>
          <a:xfrm>
            <a:off x="1753017" y="1237875"/>
            <a:ext cx="10272461" cy="5444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title="Side bar">
            <a:extLst>
              <a:ext uri="{FF2B5EF4-FFF2-40B4-BE49-F238E27FC236}">
                <a16:creationId xmlns:a16="http://schemas.microsoft.com/office/drawing/2014/main" id="{B7F3C497-4FB7-4245-BA5B-1550367AF7CB}"/>
              </a:ext>
            </a:extLst>
          </p:cNvPr>
          <p:cNvSpPr/>
          <p:nvPr userDrawn="1"/>
        </p:nvSpPr>
        <p:spPr>
          <a:xfrm rot="5400000" flipV="1">
            <a:off x="3154828" y="3804582"/>
            <a:ext cx="5892733" cy="151051"/>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Content Placeholder 2">
            <a:extLst>
              <a:ext uri="{FF2B5EF4-FFF2-40B4-BE49-F238E27FC236}">
                <a16:creationId xmlns:a16="http://schemas.microsoft.com/office/drawing/2014/main" id="{81729AEC-74DA-AB43-86C9-EF6BD216127F}"/>
              </a:ext>
            </a:extLst>
          </p:cNvPr>
          <p:cNvSpPr>
            <a:spLocks noGrp="1"/>
          </p:cNvSpPr>
          <p:nvPr>
            <p:ph sz="half" idx="1"/>
          </p:nvPr>
        </p:nvSpPr>
        <p:spPr>
          <a:xfrm>
            <a:off x="257522" y="1599757"/>
            <a:ext cx="5615746" cy="5082926"/>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a:extLst>
              <a:ext uri="{FF2B5EF4-FFF2-40B4-BE49-F238E27FC236}">
                <a16:creationId xmlns:a16="http://schemas.microsoft.com/office/drawing/2014/main" id="{DAD3325C-300A-9247-96F7-A114F21B64BA}"/>
              </a:ext>
            </a:extLst>
          </p:cNvPr>
          <p:cNvSpPr>
            <a:spLocks noGrp="1"/>
          </p:cNvSpPr>
          <p:nvPr>
            <p:ph sz="half" idx="17"/>
          </p:nvPr>
        </p:nvSpPr>
        <p:spPr>
          <a:xfrm>
            <a:off x="6226605" y="1270446"/>
            <a:ext cx="5788493" cy="541223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1">
            <a:extLst>
              <a:ext uri="{FF2B5EF4-FFF2-40B4-BE49-F238E27FC236}">
                <a16:creationId xmlns:a16="http://schemas.microsoft.com/office/drawing/2014/main" id="{D66FBEA9-AD10-6B40-914D-B683F659A993}"/>
              </a:ext>
            </a:extLst>
          </p:cNvPr>
          <p:cNvSpPr>
            <a:spLocks noGrp="1"/>
          </p:cNvSpPr>
          <p:nvPr>
            <p:ph type="body" sz="quarter" idx="15" hasCustomPrompt="1"/>
          </p:nvPr>
        </p:nvSpPr>
        <p:spPr>
          <a:xfrm>
            <a:off x="1591590" y="935589"/>
            <a:ext cx="4413315" cy="290018"/>
          </a:xfrm>
        </p:spPr>
        <p:txBody>
          <a:bodyPr/>
          <a:lstStyle>
            <a:lvl1pPr marL="0" indent="0">
              <a:buNone/>
              <a:defRPr b="1">
                <a:solidFill>
                  <a:schemeClr val="bg1"/>
                </a:solidFill>
              </a:defRPr>
            </a:lvl1pPr>
          </a:lstStyle>
          <a:p>
            <a:pPr lvl="0"/>
            <a:r>
              <a:rPr lang="en-US"/>
              <a:t>Test1</a:t>
            </a:r>
          </a:p>
        </p:txBody>
      </p:sp>
      <p:sp>
        <p:nvSpPr>
          <p:cNvPr id="32" name="Text Placeholder 11">
            <a:extLst>
              <a:ext uri="{FF2B5EF4-FFF2-40B4-BE49-F238E27FC236}">
                <a16:creationId xmlns:a16="http://schemas.microsoft.com/office/drawing/2014/main" id="{4E7C0309-23BC-9340-BD7E-038B086FD728}"/>
              </a:ext>
            </a:extLst>
          </p:cNvPr>
          <p:cNvSpPr>
            <a:spLocks noGrp="1"/>
          </p:cNvSpPr>
          <p:nvPr>
            <p:ph type="body" sz="quarter" idx="18" hasCustomPrompt="1"/>
          </p:nvPr>
        </p:nvSpPr>
        <p:spPr>
          <a:xfrm>
            <a:off x="6176717" y="928198"/>
            <a:ext cx="4413315" cy="290018"/>
          </a:xfrm>
        </p:spPr>
        <p:txBody>
          <a:bodyPr/>
          <a:lstStyle>
            <a:lvl1pPr marL="0" indent="0">
              <a:buNone/>
              <a:defRPr b="1">
                <a:solidFill>
                  <a:schemeClr val="bg1"/>
                </a:solidFill>
              </a:defRPr>
            </a:lvl1pPr>
          </a:lstStyle>
          <a:p>
            <a:pPr lvl="0"/>
            <a:r>
              <a:rPr lang="en-US"/>
              <a:t>Test1</a:t>
            </a:r>
          </a:p>
        </p:txBody>
      </p:sp>
    </p:spTree>
    <p:extLst>
      <p:ext uri="{BB962C8B-B14F-4D97-AF65-F5344CB8AC3E}">
        <p14:creationId xmlns:p14="http://schemas.microsoft.com/office/powerpoint/2010/main" val="1254090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Full">
    <p:spTree>
      <p:nvGrpSpPr>
        <p:cNvPr id="1" name=""/>
        <p:cNvGrpSpPr/>
        <p:nvPr/>
      </p:nvGrpSpPr>
      <p:grpSpPr>
        <a:xfrm>
          <a:off x="0" y="0"/>
          <a:ext cx="0" cy="0"/>
          <a:chOff x="0" y="0"/>
          <a:chExt cx="0" cy="0"/>
        </a:xfrm>
      </p:grpSpPr>
      <p:sp>
        <p:nvSpPr>
          <p:cNvPr id="8" name="Rectangle 7" title="Side bar">
            <a:extLst>
              <a:ext uri="{FF2B5EF4-FFF2-40B4-BE49-F238E27FC236}">
                <a16:creationId xmlns:a16="http://schemas.microsoft.com/office/drawing/2014/main" id="{AA34E877-A5DB-224A-9FE0-F65F0D596143}"/>
              </a:ext>
            </a:extLst>
          </p:cNvPr>
          <p:cNvSpPr/>
          <p:nvPr userDrawn="1"/>
        </p:nvSpPr>
        <p:spPr>
          <a:xfrm>
            <a:off x="176901" y="1395548"/>
            <a:ext cx="5848767" cy="527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D0006315-AF36-CE4B-A513-3B18CC00B33E}" type="datetime1">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title="Side bar">
            <a:extLst>
              <a:ext uri="{FF2B5EF4-FFF2-40B4-BE49-F238E27FC236}">
                <a16:creationId xmlns:a16="http://schemas.microsoft.com/office/drawing/2014/main" id="{DBCD0F3A-6B88-E340-A700-ADC4C1FFE7D0}"/>
              </a:ext>
            </a:extLst>
          </p:cNvPr>
          <p:cNvSpPr/>
          <p:nvPr userDrawn="1"/>
        </p:nvSpPr>
        <p:spPr>
          <a:xfrm flipV="1">
            <a:off x="176900" y="1397146"/>
            <a:ext cx="1435453" cy="156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Side bar">
            <a:extLst>
              <a:ext uri="{FF2B5EF4-FFF2-40B4-BE49-F238E27FC236}">
                <a16:creationId xmlns:a16="http://schemas.microsoft.com/office/drawing/2014/main" id="{966D4A56-0808-F34D-A842-ACE3BA2B270D}"/>
              </a:ext>
            </a:extLst>
          </p:cNvPr>
          <p:cNvSpPr/>
          <p:nvPr userDrawn="1"/>
        </p:nvSpPr>
        <p:spPr>
          <a:xfrm flipV="1">
            <a:off x="1843623" y="1731087"/>
            <a:ext cx="2099881" cy="1592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title="Side bar">
            <a:extLst>
              <a:ext uri="{FF2B5EF4-FFF2-40B4-BE49-F238E27FC236}">
                <a16:creationId xmlns:a16="http://schemas.microsoft.com/office/drawing/2014/main" id="{7004449D-74DA-7D4B-BE1D-9ED75E82C206}"/>
              </a:ext>
            </a:extLst>
          </p:cNvPr>
          <p:cNvSpPr/>
          <p:nvPr userDrawn="1"/>
        </p:nvSpPr>
        <p:spPr>
          <a:xfrm>
            <a:off x="1591589" y="1081817"/>
            <a:ext cx="10423510" cy="559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title="Side bar">
            <a:extLst>
              <a:ext uri="{FF2B5EF4-FFF2-40B4-BE49-F238E27FC236}">
                <a16:creationId xmlns:a16="http://schemas.microsoft.com/office/drawing/2014/main" id="{D9A94DD9-57CD-3E44-A3D0-17AB0EB9070F}"/>
              </a:ext>
            </a:extLst>
          </p:cNvPr>
          <p:cNvSpPr/>
          <p:nvPr userDrawn="1"/>
        </p:nvSpPr>
        <p:spPr>
          <a:xfrm flipV="1">
            <a:off x="1601971" y="935345"/>
            <a:ext cx="4413314" cy="3041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title="Side bar">
            <a:extLst>
              <a:ext uri="{FF2B5EF4-FFF2-40B4-BE49-F238E27FC236}">
                <a16:creationId xmlns:a16="http://schemas.microsoft.com/office/drawing/2014/main" id="{CE08645F-5842-634D-BB8C-66E59B847439}"/>
              </a:ext>
            </a:extLst>
          </p:cNvPr>
          <p:cNvSpPr/>
          <p:nvPr userDrawn="1"/>
        </p:nvSpPr>
        <p:spPr>
          <a:xfrm rot="5400000" flipV="1">
            <a:off x="1360315" y="1160512"/>
            <a:ext cx="619473" cy="165932"/>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 Placeholder 11">
            <a:extLst>
              <a:ext uri="{FF2B5EF4-FFF2-40B4-BE49-F238E27FC236}">
                <a16:creationId xmlns:a16="http://schemas.microsoft.com/office/drawing/2014/main" id="{6F43B26D-5C15-DD4A-93E8-07D442553009}"/>
              </a:ext>
            </a:extLst>
          </p:cNvPr>
          <p:cNvSpPr>
            <a:spLocks noGrp="1"/>
          </p:cNvSpPr>
          <p:nvPr>
            <p:ph type="body" sz="quarter" idx="14" hasCustomPrompt="1"/>
          </p:nvPr>
        </p:nvSpPr>
        <p:spPr>
          <a:xfrm>
            <a:off x="1591590" y="-11702"/>
            <a:ext cx="9601199" cy="336550"/>
          </a:xfrm>
        </p:spPr>
        <p:txBody>
          <a:bodyPr/>
          <a:lstStyle>
            <a:lvl1pPr marL="0" indent="0">
              <a:buNone/>
              <a:defRPr b="1">
                <a:solidFill>
                  <a:srgbClr val="666666"/>
                </a:solidFill>
              </a:defRPr>
            </a:lvl1pPr>
          </a:lstStyle>
          <a:p>
            <a:pPr lvl="0"/>
            <a:r>
              <a:rPr lang="en-US"/>
              <a:t>Test1</a:t>
            </a:r>
          </a:p>
        </p:txBody>
      </p:sp>
      <p:sp>
        <p:nvSpPr>
          <p:cNvPr id="15" name="Rectangle 14" title="Side bar">
            <a:extLst>
              <a:ext uri="{FF2B5EF4-FFF2-40B4-BE49-F238E27FC236}">
                <a16:creationId xmlns:a16="http://schemas.microsoft.com/office/drawing/2014/main" id="{2F2E12B0-ABA0-EC45-8FB6-5C5CF001B423}"/>
              </a:ext>
            </a:extLst>
          </p:cNvPr>
          <p:cNvSpPr/>
          <p:nvPr userDrawn="1"/>
        </p:nvSpPr>
        <p:spPr>
          <a:xfrm flipV="1">
            <a:off x="6166333" y="935344"/>
            <a:ext cx="5848767" cy="3041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Parallelogram 11">
            <a:extLst>
              <a:ext uri="{FF2B5EF4-FFF2-40B4-BE49-F238E27FC236}">
                <a16:creationId xmlns:a16="http://schemas.microsoft.com/office/drawing/2014/main" id="{B4D59D9F-D589-A24E-B1E7-1508DD2CE016}"/>
              </a:ext>
            </a:extLst>
          </p:cNvPr>
          <p:cNvSpPr/>
          <p:nvPr userDrawn="1"/>
        </p:nvSpPr>
        <p:spPr>
          <a:xfrm flipH="1">
            <a:off x="4805444" y="933741"/>
            <a:ext cx="2419817" cy="305742"/>
          </a:xfrm>
          <a:prstGeom prst="parallelogram">
            <a:avLst>
              <a:gd name="adj" fmla="val 60722"/>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title="Side bar">
            <a:extLst>
              <a:ext uri="{FF2B5EF4-FFF2-40B4-BE49-F238E27FC236}">
                <a16:creationId xmlns:a16="http://schemas.microsoft.com/office/drawing/2014/main" id="{82369CD8-4DF9-3E42-B20D-CCDF3123FBB2}"/>
              </a:ext>
            </a:extLst>
          </p:cNvPr>
          <p:cNvSpPr/>
          <p:nvPr userDrawn="1"/>
        </p:nvSpPr>
        <p:spPr>
          <a:xfrm flipV="1">
            <a:off x="1591589" y="933741"/>
            <a:ext cx="1322554" cy="304137"/>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title="Side bar">
            <a:extLst>
              <a:ext uri="{FF2B5EF4-FFF2-40B4-BE49-F238E27FC236}">
                <a16:creationId xmlns:a16="http://schemas.microsoft.com/office/drawing/2014/main" id="{38E5A72E-C22D-B148-87A8-7EDDEBAFBE82}"/>
              </a:ext>
            </a:extLst>
          </p:cNvPr>
          <p:cNvSpPr/>
          <p:nvPr userDrawn="1"/>
        </p:nvSpPr>
        <p:spPr>
          <a:xfrm flipV="1">
            <a:off x="894626" y="1399461"/>
            <a:ext cx="858392" cy="152150"/>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Slide Number Placeholder 5">
            <a:extLst>
              <a:ext uri="{FF2B5EF4-FFF2-40B4-BE49-F238E27FC236}">
                <a16:creationId xmlns:a16="http://schemas.microsoft.com/office/drawing/2014/main" id="{83316401-8297-8048-88C8-A64D8AD90B97}"/>
              </a:ext>
            </a:extLst>
          </p:cNvPr>
          <p:cNvSpPr>
            <a:spLocks noGrp="1"/>
          </p:cNvSpPr>
          <p:nvPr>
            <p:ph type="sldNum" sz="quarter" idx="12"/>
          </p:nvPr>
        </p:nvSpPr>
        <p:spPr>
          <a:xfrm>
            <a:off x="11622507" y="6655692"/>
            <a:ext cx="617621" cy="202308"/>
          </a:xfrm>
        </p:spPr>
        <p:txBody>
          <a:bodyPr/>
          <a:lstStyle>
            <a:lvl1pPr>
              <a:defRPr>
                <a:solidFill>
                  <a:srgbClr val="666666"/>
                </a:solidFill>
              </a:defRPr>
            </a:lvl1pPr>
          </a:lstStyle>
          <a:p>
            <a:fld id="{69E57DC2-970A-4B3E-BB1C-7A09969E49DF}" type="slidenum">
              <a:rPr lang="en-US" smtClean="0"/>
              <a:pPr/>
              <a:t>‹#›</a:t>
            </a:fld>
            <a:endParaRPr lang="en-US"/>
          </a:p>
        </p:txBody>
      </p:sp>
      <p:sp>
        <p:nvSpPr>
          <p:cNvPr id="10" name="Rectangle 9" title="Side bar">
            <a:extLst>
              <a:ext uri="{FF2B5EF4-FFF2-40B4-BE49-F238E27FC236}">
                <a16:creationId xmlns:a16="http://schemas.microsoft.com/office/drawing/2014/main" id="{67CA3811-0961-C544-BA49-D368A2CC583D}"/>
              </a:ext>
            </a:extLst>
          </p:cNvPr>
          <p:cNvSpPr/>
          <p:nvPr userDrawn="1"/>
        </p:nvSpPr>
        <p:spPr>
          <a:xfrm flipV="1">
            <a:off x="8249331" y="935341"/>
            <a:ext cx="2099881" cy="29026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itle 1">
            <a:extLst>
              <a:ext uri="{FF2B5EF4-FFF2-40B4-BE49-F238E27FC236}">
                <a16:creationId xmlns:a16="http://schemas.microsoft.com/office/drawing/2014/main" id="{9B90D532-10DA-5245-AC80-E78CDB0940C1}"/>
              </a:ext>
            </a:extLst>
          </p:cNvPr>
          <p:cNvSpPr>
            <a:spLocks noGrp="1"/>
          </p:cNvSpPr>
          <p:nvPr>
            <p:ph type="title"/>
          </p:nvPr>
        </p:nvSpPr>
        <p:spPr>
          <a:xfrm>
            <a:off x="1591589" y="295031"/>
            <a:ext cx="9601200" cy="498318"/>
          </a:xfrm>
        </p:spPr>
        <p:txBody>
          <a:bodyPr/>
          <a:lstStyle/>
          <a:p>
            <a:r>
              <a:rPr lang="en-US"/>
              <a:t>Click to edit Master title style</a:t>
            </a:r>
          </a:p>
        </p:txBody>
      </p:sp>
      <p:sp>
        <p:nvSpPr>
          <p:cNvPr id="25" name="Rectangle 24" title="Side bar">
            <a:extLst>
              <a:ext uri="{FF2B5EF4-FFF2-40B4-BE49-F238E27FC236}">
                <a16:creationId xmlns:a16="http://schemas.microsoft.com/office/drawing/2014/main" id="{87CD0C0D-BE17-084F-A1CF-69186DEDCBDE}"/>
              </a:ext>
            </a:extLst>
          </p:cNvPr>
          <p:cNvSpPr/>
          <p:nvPr userDrawn="1"/>
        </p:nvSpPr>
        <p:spPr>
          <a:xfrm>
            <a:off x="1753017" y="1237875"/>
            <a:ext cx="10272461" cy="5444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Content Placeholder 2">
            <a:extLst>
              <a:ext uri="{FF2B5EF4-FFF2-40B4-BE49-F238E27FC236}">
                <a16:creationId xmlns:a16="http://schemas.microsoft.com/office/drawing/2014/main" id="{81729AEC-74DA-AB43-86C9-EF6BD216127F}"/>
              </a:ext>
            </a:extLst>
          </p:cNvPr>
          <p:cNvSpPr>
            <a:spLocks noGrp="1"/>
          </p:cNvSpPr>
          <p:nvPr>
            <p:ph sz="half" idx="1"/>
          </p:nvPr>
        </p:nvSpPr>
        <p:spPr>
          <a:xfrm>
            <a:off x="257522" y="1599757"/>
            <a:ext cx="11675398" cy="5082926"/>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1">
            <a:extLst>
              <a:ext uri="{FF2B5EF4-FFF2-40B4-BE49-F238E27FC236}">
                <a16:creationId xmlns:a16="http://schemas.microsoft.com/office/drawing/2014/main" id="{E414A2F2-F38B-EA46-9ECE-0ECFF32E8BF7}"/>
              </a:ext>
            </a:extLst>
          </p:cNvPr>
          <p:cNvSpPr>
            <a:spLocks noGrp="1"/>
          </p:cNvSpPr>
          <p:nvPr>
            <p:ph type="body" sz="quarter" idx="15" hasCustomPrompt="1"/>
          </p:nvPr>
        </p:nvSpPr>
        <p:spPr>
          <a:xfrm>
            <a:off x="1591590" y="935589"/>
            <a:ext cx="9601199" cy="290018"/>
          </a:xfrm>
        </p:spPr>
        <p:txBody>
          <a:bodyPr/>
          <a:lstStyle>
            <a:lvl1pPr marL="0" indent="0">
              <a:buNone/>
              <a:defRPr b="1">
                <a:solidFill>
                  <a:schemeClr val="bg1"/>
                </a:solidFill>
              </a:defRPr>
            </a:lvl1pPr>
          </a:lstStyle>
          <a:p>
            <a:pPr lvl="0"/>
            <a:r>
              <a:rPr lang="en-US"/>
              <a:t>Test1</a:t>
            </a:r>
          </a:p>
        </p:txBody>
      </p:sp>
    </p:spTree>
    <p:extLst>
      <p:ext uri="{BB962C8B-B14F-4D97-AF65-F5344CB8AC3E}">
        <p14:creationId xmlns:p14="http://schemas.microsoft.com/office/powerpoint/2010/main" val="212570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title="Side bar">
            <a:extLst>
              <a:ext uri="{FF2B5EF4-FFF2-40B4-BE49-F238E27FC236}">
                <a16:creationId xmlns:a16="http://schemas.microsoft.com/office/drawing/2014/main" id="{AA34E877-A5DB-224A-9FE0-F65F0D596143}"/>
              </a:ext>
            </a:extLst>
          </p:cNvPr>
          <p:cNvSpPr/>
          <p:nvPr userDrawn="1"/>
        </p:nvSpPr>
        <p:spPr>
          <a:xfrm>
            <a:off x="176901" y="1395548"/>
            <a:ext cx="5848767" cy="527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D0006315-AF36-CE4B-A513-3B18CC00B33E}" type="datetime1">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title="Side bar">
            <a:extLst>
              <a:ext uri="{FF2B5EF4-FFF2-40B4-BE49-F238E27FC236}">
                <a16:creationId xmlns:a16="http://schemas.microsoft.com/office/drawing/2014/main" id="{CB840A77-62AB-AB4B-A2AE-4A3673AB4710}"/>
              </a:ext>
            </a:extLst>
          </p:cNvPr>
          <p:cNvSpPr/>
          <p:nvPr userDrawn="1"/>
        </p:nvSpPr>
        <p:spPr>
          <a:xfrm>
            <a:off x="6166333" y="1081818"/>
            <a:ext cx="5848767" cy="559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title="Side bar">
            <a:extLst>
              <a:ext uri="{FF2B5EF4-FFF2-40B4-BE49-F238E27FC236}">
                <a16:creationId xmlns:a16="http://schemas.microsoft.com/office/drawing/2014/main" id="{2F2E12B0-ABA0-EC45-8FB6-5C5CF001B423}"/>
              </a:ext>
            </a:extLst>
          </p:cNvPr>
          <p:cNvSpPr/>
          <p:nvPr userDrawn="1"/>
        </p:nvSpPr>
        <p:spPr>
          <a:xfrm flipV="1">
            <a:off x="6166333" y="1083416"/>
            <a:ext cx="5848767" cy="1560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Side bar">
            <a:extLst>
              <a:ext uri="{FF2B5EF4-FFF2-40B4-BE49-F238E27FC236}">
                <a16:creationId xmlns:a16="http://schemas.microsoft.com/office/drawing/2014/main" id="{67CA3811-0961-C544-BA49-D368A2CC583D}"/>
              </a:ext>
            </a:extLst>
          </p:cNvPr>
          <p:cNvSpPr/>
          <p:nvPr userDrawn="1"/>
        </p:nvSpPr>
        <p:spPr>
          <a:xfrm flipV="1">
            <a:off x="8249331" y="1081817"/>
            <a:ext cx="2099881" cy="1592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title="Side bar">
            <a:extLst>
              <a:ext uri="{FF2B5EF4-FFF2-40B4-BE49-F238E27FC236}">
                <a16:creationId xmlns:a16="http://schemas.microsoft.com/office/drawing/2014/main" id="{DBCD0F3A-6B88-E340-A700-ADC4C1FFE7D0}"/>
              </a:ext>
            </a:extLst>
          </p:cNvPr>
          <p:cNvSpPr/>
          <p:nvPr userDrawn="1"/>
        </p:nvSpPr>
        <p:spPr>
          <a:xfrm flipV="1">
            <a:off x="176900" y="1397146"/>
            <a:ext cx="1435453" cy="156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half" idx="2"/>
          </p:nvPr>
        </p:nvSpPr>
        <p:spPr>
          <a:xfrm>
            <a:off x="6226607" y="1301973"/>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title="Side bar">
            <a:extLst>
              <a:ext uri="{FF2B5EF4-FFF2-40B4-BE49-F238E27FC236}">
                <a16:creationId xmlns:a16="http://schemas.microsoft.com/office/drawing/2014/main" id="{966D4A56-0808-F34D-A842-ACE3BA2B270D}"/>
              </a:ext>
            </a:extLst>
          </p:cNvPr>
          <p:cNvSpPr/>
          <p:nvPr userDrawn="1"/>
        </p:nvSpPr>
        <p:spPr>
          <a:xfrm flipV="1">
            <a:off x="1843623" y="1731087"/>
            <a:ext cx="2099881" cy="1592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title="Side bar">
            <a:extLst>
              <a:ext uri="{FF2B5EF4-FFF2-40B4-BE49-F238E27FC236}">
                <a16:creationId xmlns:a16="http://schemas.microsoft.com/office/drawing/2014/main" id="{7004449D-74DA-7D4B-BE1D-9ED75E82C206}"/>
              </a:ext>
            </a:extLst>
          </p:cNvPr>
          <p:cNvSpPr/>
          <p:nvPr userDrawn="1"/>
        </p:nvSpPr>
        <p:spPr>
          <a:xfrm>
            <a:off x="1591589" y="1081817"/>
            <a:ext cx="4434079" cy="5481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title="Side bar">
            <a:extLst>
              <a:ext uri="{FF2B5EF4-FFF2-40B4-BE49-F238E27FC236}">
                <a16:creationId xmlns:a16="http://schemas.microsoft.com/office/drawing/2014/main" id="{D9A94DD9-57CD-3E44-A3D0-17AB0EB9070F}"/>
              </a:ext>
            </a:extLst>
          </p:cNvPr>
          <p:cNvSpPr/>
          <p:nvPr userDrawn="1"/>
        </p:nvSpPr>
        <p:spPr>
          <a:xfrm flipV="1">
            <a:off x="1601971" y="1083416"/>
            <a:ext cx="4413314" cy="1560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sz="half" idx="1"/>
          </p:nvPr>
        </p:nvSpPr>
        <p:spPr>
          <a:xfrm>
            <a:off x="257522" y="1599757"/>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title="Side bar">
            <a:extLst>
              <a:ext uri="{FF2B5EF4-FFF2-40B4-BE49-F238E27FC236}">
                <a16:creationId xmlns:a16="http://schemas.microsoft.com/office/drawing/2014/main" id="{CE08645F-5842-634D-BB8C-66E59B847439}"/>
              </a:ext>
            </a:extLst>
          </p:cNvPr>
          <p:cNvSpPr/>
          <p:nvPr userDrawn="1"/>
        </p:nvSpPr>
        <p:spPr>
          <a:xfrm rot="5400000" flipV="1">
            <a:off x="1434354" y="1234550"/>
            <a:ext cx="471396" cy="165932"/>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 Placeholder 11">
            <a:extLst>
              <a:ext uri="{FF2B5EF4-FFF2-40B4-BE49-F238E27FC236}">
                <a16:creationId xmlns:a16="http://schemas.microsoft.com/office/drawing/2014/main" id="{6F43B26D-5C15-DD4A-93E8-07D442553009}"/>
              </a:ext>
            </a:extLst>
          </p:cNvPr>
          <p:cNvSpPr>
            <a:spLocks noGrp="1"/>
          </p:cNvSpPr>
          <p:nvPr>
            <p:ph type="body" sz="quarter" idx="14" hasCustomPrompt="1"/>
          </p:nvPr>
        </p:nvSpPr>
        <p:spPr>
          <a:xfrm>
            <a:off x="1591590" y="-11702"/>
            <a:ext cx="9601199" cy="336550"/>
          </a:xfrm>
        </p:spPr>
        <p:txBody>
          <a:bodyPr/>
          <a:lstStyle>
            <a:lvl1pPr marL="0" indent="0">
              <a:buNone/>
              <a:defRPr b="1">
                <a:solidFill>
                  <a:srgbClr val="666666"/>
                </a:solidFill>
              </a:defRPr>
            </a:lvl1pPr>
          </a:lstStyle>
          <a:p>
            <a:pPr lvl="0"/>
            <a:r>
              <a:rPr lang="en-US"/>
              <a:t>Test1</a:t>
            </a:r>
          </a:p>
        </p:txBody>
      </p:sp>
      <p:sp>
        <p:nvSpPr>
          <p:cNvPr id="12" name="Parallelogram 11">
            <a:extLst>
              <a:ext uri="{FF2B5EF4-FFF2-40B4-BE49-F238E27FC236}">
                <a16:creationId xmlns:a16="http://schemas.microsoft.com/office/drawing/2014/main" id="{B4D59D9F-D589-A24E-B1E7-1508DD2CE016}"/>
              </a:ext>
            </a:extLst>
          </p:cNvPr>
          <p:cNvSpPr/>
          <p:nvPr userDrawn="1"/>
        </p:nvSpPr>
        <p:spPr>
          <a:xfrm flipH="1">
            <a:off x="4805447" y="1081817"/>
            <a:ext cx="2419817" cy="157666"/>
          </a:xfrm>
          <a:prstGeom prst="parallelogram">
            <a:avLst>
              <a:gd name="adj" fmla="val 60722"/>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title="Side bar">
            <a:extLst>
              <a:ext uri="{FF2B5EF4-FFF2-40B4-BE49-F238E27FC236}">
                <a16:creationId xmlns:a16="http://schemas.microsoft.com/office/drawing/2014/main" id="{82369CD8-4DF9-3E42-B20D-CCDF3123FBB2}"/>
              </a:ext>
            </a:extLst>
          </p:cNvPr>
          <p:cNvSpPr/>
          <p:nvPr userDrawn="1"/>
        </p:nvSpPr>
        <p:spPr>
          <a:xfrm flipV="1">
            <a:off x="1591589" y="1080213"/>
            <a:ext cx="1322554" cy="157667"/>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title="Side bar">
            <a:extLst>
              <a:ext uri="{FF2B5EF4-FFF2-40B4-BE49-F238E27FC236}">
                <a16:creationId xmlns:a16="http://schemas.microsoft.com/office/drawing/2014/main" id="{C86FAC90-D000-7442-A565-E24C399A6637}"/>
              </a:ext>
            </a:extLst>
          </p:cNvPr>
          <p:cNvSpPr/>
          <p:nvPr userDrawn="1"/>
        </p:nvSpPr>
        <p:spPr>
          <a:xfrm rot="5400000" flipV="1">
            <a:off x="5860302" y="1247181"/>
            <a:ext cx="471395" cy="14066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title="Side bar">
            <a:extLst>
              <a:ext uri="{FF2B5EF4-FFF2-40B4-BE49-F238E27FC236}">
                <a16:creationId xmlns:a16="http://schemas.microsoft.com/office/drawing/2014/main" id="{38E5A72E-C22D-B148-87A8-7EDDEBAFBE82}"/>
              </a:ext>
            </a:extLst>
          </p:cNvPr>
          <p:cNvSpPr/>
          <p:nvPr userDrawn="1"/>
        </p:nvSpPr>
        <p:spPr>
          <a:xfrm flipV="1">
            <a:off x="894626" y="1399461"/>
            <a:ext cx="858392" cy="152150"/>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Slide Number Placeholder 5">
            <a:extLst>
              <a:ext uri="{FF2B5EF4-FFF2-40B4-BE49-F238E27FC236}">
                <a16:creationId xmlns:a16="http://schemas.microsoft.com/office/drawing/2014/main" id="{E7E5ACA3-A240-8747-9C36-D2334D4F915B}"/>
              </a:ext>
            </a:extLst>
          </p:cNvPr>
          <p:cNvSpPr>
            <a:spLocks noGrp="1"/>
          </p:cNvSpPr>
          <p:nvPr>
            <p:ph type="sldNum" sz="quarter" idx="12"/>
          </p:nvPr>
        </p:nvSpPr>
        <p:spPr>
          <a:xfrm>
            <a:off x="11622507" y="6655692"/>
            <a:ext cx="617621" cy="202308"/>
          </a:xfrm>
        </p:spPr>
        <p:txBody>
          <a:bodyPr/>
          <a:lstStyle>
            <a:lvl1pPr>
              <a:defRPr>
                <a:solidFill>
                  <a:srgbClr val="666666"/>
                </a:solidFill>
              </a:defRPr>
            </a:lvl1pPr>
          </a:lstStyle>
          <a:p>
            <a:fld id="{69E57DC2-970A-4B3E-BB1C-7A09969E49DF}" type="slidenum">
              <a:rPr lang="en-US" smtClean="0"/>
              <a:pPr/>
              <a:t>‹#›</a:t>
            </a:fld>
            <a:endParaRPr lang="en-US"/>
          </a:p>
        </p:txBody>
      </p:sp>
      <p:sp>
        <p:nvSpPr>
          <p:cNvPr id="24" name="Title 1">
            <a:extLst>
              <a:ext uri="{FF2B5EF4-FFF2-40B4-BE49-F238E27FC236}">
                <a16:creationId xmlns:a16="http://schemas.microsoft.com/office/drawing/2014/main" id="{A88B2344-F8E1-E640-B829-EEABD8E27A89}"/>
              </a:ext>
            </a:extLst>
          </p:cNvPr>
          <p:cNvSpPr>
            <a:spLocks noGrp="1"/>
          </p:cNvSpPr>
          <p:nvPr>
            <p:ph type="title"/>
          </p:nvPr>
        </p:nvSpPr>
        <p:spPr>
          <a:xfrm>
            <a:off x="1591589" y="295031"/>
            <a:ext cx="9601200" cy="498318"/>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DC8E6CA6-E35C-5A40-9F74-DCA422E9AAF0}" type="datetime1">
              <a:rPr lang="en-US" smtClean="0"/>
              <a:t>1/18/20</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BF2F13-615F-0A41-BA14-F3E2A6722D92}" type="datetime1">
              <a:rPr lang="en-US" smtClean="0"/>
              <a:t>1/18/20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title="Side bar">
            <a:extLst>
              <a:ext uri="{FF2B5EF4-FFF2-40B4-BE49-F238E27FC236}">
                <a16:creationId xmlns:a16="http://schemas.microsoft.com/office/drawing/2014/main" id="{3060A5C6-55B3-DD47-A450-097006BE5642}"/>
              </a:ext>
            </a:extLst>
          </p:cNvPr>
          <p:cNvSpPr/>
          <p:nvPr userDrawn="1"/>
        </p:nvSpPr>
        <p:spPr>
          <a:xfrm flipV="1">
            <a:off x="-1" y="934129"/>
            <a:ext cx="12192001" cy="592387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039E28FD-3A91-374E-A1E9-92FD1415C136}"/>
              </a:ext>
            </a:extLst>
          </p:cNvPr>
          <p:cNvPicPr>
            <a:picLocks noChangeAspect="1"/>
          </p:cNvPicPr>
          <p:nvPr userDrawn="1"/>
        </p:nvPicPr>
        <p:blipFill>
          <a:blip r:embed="rId18"/>
          <a:srcRect/>
          <a:stretch/>
        </p:blipFill>
        <p:spPr>
          <a:xfrm>
            <a:off x="176901" y="0"/>
            <a:ext cx="1234069" cy="1234069"/>
          </a:xfrm>
          <a:prstGeom prst="rect">
            <a:avLst/>
          </a:prstGeom>
          <a:ln w="3175">
            <a:solidFill>
              <a:srgbClr val="EFEFEF"/>
            </a:solidFill>
          </a:ln>
          <a:effectLst>
            <a:outerShdw blurRad="25400" dist="31750" dir="5400000" sx="98000" sy="98000" algn="t" rotWithShape="0">
              <a:schemeClr val="tx1">
                <a:lumMod val="75000"/>
                <a:lumOff val="25000"/>
                <a:alpha val="40000"/>
              </a:schemeClr>
            </a:outerShdw>
          </a:effectLst>
        </p:spPr>
      </p:pic>
      <p:sp>
        <p:nvSpPr>
          <p:cNvPr id="19" name="Rectangle 18" title="Side bar">
            <a:extLst>
              <a:ext uri="{FF2B5EF4-FFF2-40B4-BE49-F238E27FC236}">
                <a16:creationId xmlns:a16="http://schemas.microsoft.com/office/drawing/2014/main" id="{F42C72A9-28AA-724C-9051-07CD6C9181CB}"/>
              </a:ext>
            </a:extLst>
          </p:cNvPr>
          <p:cNvSpPr/>
          <p:nvPr userDrawn="1"/>
        </p:nvSpPr>
        <p:spPr>
          <a:xfrm flipV="1">
            <a:off x="3601843" y="7284718"/>
            <a:ext cx="8590156"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4"/>
          </p:nvPr>
        </p:nvSpPr>
        <p:spPr>
          <a:xfrm>
            <a:off x="10418807" y="6361422"/>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a:p>
        </p:txBody>
      </p:sp>
      <p:sp>
        <p:nvSpPr>
          <p:cNvPr id="3" name="Text Placeholder 2"/>
          <p:cNvSpPr>
            <a:spLocks noGrp="1"/>
          </p:cNvSpPr>
          <p:nvPr>
            <p:ph type="body" idx="1"/>
          </p:nvPr>
        </p:nvSpPr>
        <p:spPr>
          <a:xfrm>
            <a:off x="1651749" y="1260156"/>
            <a:ext cx="10280055" cy="5192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1591589" y="351480"/>
            <a:ext cx="9601200" cy="471686"/>
          </a:xfrm>
          <a:prstGeom prst="rect">
            <a:avLst/>
          </a:prstGeom>
        </p:spPr>
        <p:txBody>
          <a:bodyPr vert="horz" lIns="91440" tIns="45720" rIns="91440" bIns="45720" rtlCol="0" anchor="t">
            <a:normAutofit/>
          </a:bodyPr>
          <a:lstStyle/>
          <a:p>
            <a:r>
              <a:rPr lang="en-US"/>
              <a:t>Test 1 Test 2</a:t>
            </a:r>
          </a:p>
        </p:txBody>
      </p:sp>
      <p:sp>
        <p:nvSpPr>
          <p:cNvPr id="9" name="Rectangle 8" title="Side bar"/>
          <p:cNvSpPr/>
          <p:nvPr/>
        </p:nvSpPr>
        <p:spPr>
          <a:xfrm>
            <a:off x="-1" y="7284719"/>
            <a:ext cx="3303502"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A368E4C9-AAA7-194C-B177-A945FE961CB9}" type="datetime1">
              <a:rPr lang="en-US" smtClean="0"/>
              <a:t>1/18/20</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64" r:id="rId6"/>
    <p:sldLayoutId id="2147483652" r:id="rId7"/>
    <p:sldLayoutId id="2147483651" r:id="rId8"/>
    <p:sldLayoutId id="2147483653" r:id="rId9"/>
    <p:sldLayoutId id="2147483654" r:id="rId10"/>
    <p:sldLayoutId id="2147483655" r:id="rId11"/>
    <p:sldLayoutId id="2147483656" r:id="rId12"/>
    <p:sldLayoutId id="2147483657" r:id="rId13"/>
    <p:sldLayoutId id="2147483663" r:id="rId14"/>
    <p:sldLayoutId id="2147483658" r:id="rId15"/>
    <p:sldLayoutId id="2147483659" r:id="rId16"/>
  </p:sldLayoutIdLst>
  <p:hf hdr="0" ftr="0" dt="0"/>
  <p:txStyles>
    <p:titleStyle>
      <a:lvl1pPr algn="l" defTabSz="914400" rtl="0" eaLnBrk="1" latinLnBrk="0" hangingPunct="1">
        <a:lnSpc>
          <a:spcPct val="89000"/>
        </a:lnSpc>
        <a:spcBef>
          <a:spcPct val="0"/>
        </a:spcBef>
        <a:buNone/>
        <a:defRPr sz="4400" b="1" kern="1200" baseline="0">
          <a:solidFill>
            <a:srgbClr val="1B1A19"/>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emf"/><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FEEA5CC-F3AE-5244-B97A-A3A11FC3E1F1}"/>
              </a:ext>
            </a:extLst>
          </p:cNvPr>
          <p:cNvSpPr>
            <a:spLocks noGrp="1"/>
          </p:cNvSpPr>
          <p:nvPr>
            <p:ph type="subTitle" idx="1"/>
          </p:nvPr>
        </p:nvSpPr>
        <p:spPr/>
        <p:txBody>
          <a:bodyPr/>
          <a:lstStyle/>
          <a:p>
            <a:r>
              <a:rPr lang="en-US"/>
              <a:t>Discussion Materials</a:t>
            </a:r>
          </a:p>
        </p:txBody>
      </p:sp>
      <p:sp>
        <p:nvSpPr>
          <p:cNvPr id="3" name="Title 2">
            <a:extLst>
              <a:ext uri="{FF2B5EF4-FFF2-40B4-BE49-F238E27FC236}">
                <a16:creationId xmlns:a16="http://schemas.microsoft.com/office/drawing/2014/main" id="{4985F692-5D02-3048-96A5-0CB49DFDFE63}"/>
              </a:ext>
            </a:extLst>
          </p:cNvPr>
          <p:cNvSpPr>
            <a:spLocks noGrp="1"/>
          </p:cNvSpPr>
          <p:nvPr>
            <p:ph type="title"/>
          </p:nvPr>
        </p:nvSpPr>
        <p:spPr/>
        <p:txBody>
          <a:bodyPr>
            <a:normAutofit fontScale="90000"/>
          </a:bodyPr>
          <a:lstStyle/>
          <a:p>
            <a:r>
              <a:rPr lang="en-US"/>
              <a:t>Project Bratton</a:t>
            </a:r>
          </a:p>
        </p:txBody>
      </p:sp>
      <p:sp>
        <p:nvSpPr>
          <p:cNvPr id="5" name="Subtitle 1">
            <a:extLst>
              <a:ext uri="{FF2B5EF4-FFF2-40B4-BE49-F238E27FC236}">
                <a16:creationId xmlns:a16="http://schemas.microsoft.com/office/drawing/2014/main" id="{21B03732-C7C2-EA4F-A465-E3DAA27E0473}"/>
              </a:ext>
            </a:extLst>
          </p:cNvPr>
          <p:cNvSpPr txBox="1">
            <a:spLocks/>
          </p:cNvSpPr>
          <p:nvPr/>
        </p:nvSpPr>
        <p:spPr>
          <a:xfrm>
            <a:off x="0" y="0"/>
            <a:ext cx="3766509" cy="619128"/>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rgbClr val="666666"/>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n-US" sz="1600" i="1"/>
              <a:t>Presentation to Domtar, December 2019</a:t>
            </a:r>
          </a:p>
        </p:txBody>
      </p:sp>
    </p:spTree>
    <p:extLst>
      <p:ext uri="{BB962C8B-B14F-4D97-AF65-F5344CB8AC3E}">
        <p14:creationId xmlns:p14="http://schemas.microsoft.com/office/powerpoint/2010/main" val="2060597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741FF0-FABB-4487-BF5C-869084F2106C}"/>
              </a:ext>
            </a:extLst>
          </p:cNvPr>
          <p:cNvSpPr>
            <a:spLocks noGrp="1"/>
          </p:cNvSpPr>
          <p:nvPr>
            <p:ph type="sldNum" sz="quarter" idx="12"/>
          </p:nvPr>
        </p:nvSpPr>
        <p:spPr/>
        <p:txBody>
          <a:bodyPr/>
          <a:lstStyle/>
          <a:p>
            <a:fld id="{69E57DC2-970A-4B3E-BB1C-7A09969E49DF}" type="slidenum">
              <a:rPr lang="en-US" smtClean="0"/>
              <a:pPr/>
              <a:t>10</a:t>
            </a:fld>
            <a:endParaRPr lang="en-US"/>
          </a:p>
        </p:txBody>
      </p:sp>
      <p:pic>
        <p:nvPicPr>
          <p:cNvPr id="9" name="Picture 9" descr="A person wearing a suit and tie&#10;&#10;Description generated with very high confidence">
            <a:extLst>
              <a:ext uri="{FF2B5EF4-FFF2-40B4-BE49-F238E27FC236}">
                <a16:creationId xmlns:a16="http://schemas.microsoft.com/office/drawing/2014/main" id="{B15084F5-CF08-4FB8-8346-5F30C866F9E0}"/>
              </a:ext>
            </a:extLst>
          </p:cNvPr>
          <p:cNvPicPr>
            <a:picLocks noGrp="1" noChangeAspect="1"/>
          </p:cNvPicPr>
          <p:nvPr>
            <p:ph sz="quarter" idx="4294967295"/>
          </p:nvPr>
        </p:nvPicPr>
        <p:blipFill>
          <a:blip r:embed="rId2"/>
          <a:stretch>
            <a:fillRect/>
          </a:stretch>
        </p:blipFill>
        <p:spPr>
          <a:xfrm>
            <a:off x="5657534" y="1255713"/>
            <a:ext cx="570545" cy="739775"/>
          </a:xfrm>
        </p:spPr>
      </p:pic>
      <p:sp>
        <p:nvSpPr>
          <p:cNvPr id="5" name="Text Placeholder 4">
            <a:extLst>
              <a:ext uri="{FF2B5EF4-FFF2-40B4-BE49-F238E27FC236}">
                <a16:creationId xmlns:a16="http://schemas.microsoft.com/office/drawing/2014/main" id="{AE3E0DAC-E816-42DF-91A0-EC086788D1F4}"/>
              </a:ext>
            </a:extLst>
          </p:cNvPr>
          <p:cNvSpPr>
            <a:spLocks noGrp="1"/>
          </p:cNvSpPr>
          <p:nvPr>
            <p:ph type="body" sz="quarter" idx="14"/>
          </p:nvPr>
        </p:nvSpPr>
        <p:spPr/>
        <p:txBody>
          <a:bodyPr vert="horz" lIns="91440" tIns="45720" rIns="91440" bIns="45720" rtlCol="0" anchor="t">
            <a:normAutofit fontScale="92500" lnSpcReduction="10000"/>
          </a:bodyPr>
          <a:lstStyle/>
          <a:p>
            <a:r>
              <a:rPr lang="en-US"/>
              <a:t>Company Overview</a:t>
            </a:r>
          </a:p>
        </p:txBody>
      </p:sp>
      <p:sp>
        <p:nvSpPr>
          <p:cNvPr id="6" name="Title 5">
            <a:extLst>
              <a:ext uri="{FF2B5EF4-FFF2-40B4-BE49-F238E27FC236}">
                <a16:creationId xmlns:a16="http://schemas.microsoft.com/office/drawing/2014/main" id="{2E974F94-8A86-432C-BED6-1235AE13DB31}"/>
              </a:ext>
            </a:extLst>
          </p:cNvPr>
          <p:cNvSpPr>
            <a:spLocks noGrp="1"/>
          </p:cNvSpPr>
          <p:nvPr>
            <p:ph type="title"/>
          </p:nvPr>
        </p:nvSpPr>
        <p:spPr/>
        <p:txBody>
          <a:bodyPr>
            <a:normAutofit fontScale="90000"/>
          </a:bodyPr>
          <a:lstStyle/>
          <a:p>
            <a:r>
              <a:rPr lang="en-US"/>
              <a:t>Ownership and Board Summary</a:t>
            </a:r>
          </a:p>
        </p:txBody>
      </p:sp>
      <p:pic>
        <p:nvPicPr>
          <p:cNvPr id="33" name="Picture 33" descr="A close up of a logo&#10;&#10;Description generated with very high confidence">
            <a:extLst>
              <a:ext uri="{FF2B5EF4-FFF2-40B4-BE49-F238E27FC236}">
                <a16:creationId xmlns:a16="http://schemas.microsoft.com/office/drawing/2014/main" id="{B4EC04AE-339B-4529-88F5-6C6A984B3175}"/>
              </a:ext>
            </a:extLst>
          </p:cNvPr>
          <p:cNvPicPr>
            <a:picLocks noGrp="1" noChangeAspect="1"/>
          </p:cNvPicPr>
          <p:nvPr>
            <p:ph sz="quarter" idx="13"/>
          </p:nvPr>
        </p:nvPicPr>
        <p:blipFill>
          <a:blip r:embed="rId3"/>
          <a:stretch>
            <a:fillRect/>
          </a:stretch>
        </p:blipFill>
        <p:spPr>
          <a:xfrm>
            <a:off x="6913756" y="1299597"/>
            <a:ext cx="4913819" cy="5177065"/>
          </a:xfrm>
        </p:spPr>
      </p:pic>
      <p:sp>
        <p:nvSpPr>
          <p:cNvPr id="35" name="TextBox 34">
            <a:extLst>
              <a:ext uri="{FF2B5EF4-FFF2-40B4-BE49-F238E27FC236}">
                <a16:creationId xmlns:a16="http://schemas.microsoft.com/office/drawing/2014/main" id="{565141F5-B062-420D-8F66-3207118943CE}"/>
              </a:ext>
            </a:extLst>
          </p:cNvPr>
          <p:cNvSpPr txBox="1"/>
          <p:nvPr/>
        </p:nvSpPr>
        <p:spPr>
          <a:xfrm>
            <a:off x="7720445" y="2957945"/>
            <a:ext cx="11412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Timothy S. Lucas</a:t>
            </a:r>
          </a:p>
          <a:p>
            <a:r>
              <a:rPr lang="en-US" sz="800"/>
              <a:t>Independent Director</a:t>
            </a:r>
          </a:p>
          <a:p>
            <a:r>
              <a:rPr lang="en-US" sz="800"/>
              <a:t>(73)</a:t>
            </a:r>
          </a:p>
        </p:txBody>
      </p:sp>
      <p:sp>
        <p:nvSpPr>
          <p:cNvPr id="36" name="TextBox 35">
            <a:extLst>
              <a:ext uri="{FF2B5EF4-FFF2-40B4-BE49-F238E27FC236}">
                <a16:creationId xmlns:a16="http://schemas.microsoft.com/office/drawing/2014/main" id="{1C096903-8DB5-4622-A783-877247440769}"/>
              </a:ext>
            </a:extLst>
          </p:cNvPr>
          <p:cNvSpPr txBox="1"/>
          <p:nvPr/>
        </p:nvSpPr>
        <p:spPr>
          <a:xfrm>
            <a:off x="7716116" y="2260889"/>
            <a:ext cx="11326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Margaret C. Dano</a:t>
            </a:r>
          </a:p>
          <a:p>
            <a:r>
              <a:rPr lang="en-US" sz="800"/>
              <a:t>Independent Director</a:t>
            </a:r>
          </a:p>
          <a:p>
            <a:r>
              <a:rPr lang="en-US" sz="800"/>
              <a:t>(60)</a:t>
            </a:r>
          </a:p>
        </p:txBody>
      </p:sp>
      <p:sp>
        <p:nvSpPr>
          <p:cNvPr id="37" name="TextBox 36">
            <a:extLst>
              <a:ext uri="{FF2B5EF4-FFF2-40B4-BE49-F238E27FC236}">
                <a16:creationId xmlns:a16="http://schemas.microsoft.com/office/drawing/2014/main" id="{6BD59E9C-9FCB-4E03-AA32-D0BEE63F9C8F}"/>
              </a:ext>
            </a:extLst>
          </p:cNvPr>
          <p:cNvSpPr txBox="1"/>
          <p:nvPr/>
        </p:nvSpPr>
        <p:spPr>
          <a:xfrm>
            <a:off x="7720445" y="1529195"/>
            <a:ext cx="13144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William M. Cook</a:t>
            </a:r>
          </a:p>
          <a:p>
            <a:r>
              <a:rPr lang="en-US" sz="800"/>
              <a:t>Independent Chairman</a:t>
            </a:r>
          </a:p>
          <a:p>
            <a:r>
              <a:rPr lang="en-US" sz="800"/>
              <a:t>(66)</a:t>
            </a:r>
          </a:p>
        </p:txBody>
      </p:sp>
      <p:sp>
        <p:nvSpPr>
          <p:cNvPr id="38" name="TextBox 37">
            <a:extLst>
              <a:ext uri="{FF2B5EF4-FFF2-40B4-BE49-F238E27FC236}">
                <a16:creationId xmlns:a16="http://schemas.microsoft.com/office/drawing/2014/main" id="{536B16AB-394E-424A-87D2-E59DFA1FFDFD}"/>
              </a:ext>
            </a:extLst>
          </p:cNvPr>
          <p:cNvSpPr txBox="1"/>
          <p:nvPr/>
        </p:nvSpPr>
        <p:spPr>
          <a:xfrm>
            <a:off x="7716116" y="5906366"/>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Tony R. Thene</a:t>
            </a:r>
          </a:p>
          <a:p>
            <a:r>
              <a:rPr lang="en-US" sz="800"/>
              <a:t>Independent Director</a:t>
            </a:r>
          </a:p>
          <a:p>
            <a:r>
              <a:rPr lang="en-US" sz="800"/>
              <a:t>(58)</a:t>
            </a:r>
          </a:p>
        </p:txBody>
      </p:sp>
      <p:sp>
        <p:nvSpPr>
          <p:cNvPr id="39" name="TextBox 38">
            <a:extLst>
              <a:ext uri="{FF2B5EF4-FFF2-40B4-BE49-F238E27FC236}">
                <a16:creationId xmlns:a16="http://schemas.microsoft.com/office/drawing/2014/main" id="{36572E79-2683-42D4-9A7D-6FE767E12489}"/>
              </a:ext>
            </a:extLst>
          </p:cNvPr>
          <p:cNvSpPr txBox="1"/>
          <p:nvPr/>
        </p:nvSpPr>
        <p:spPr>
          <a:xfrm>
            <a:off x="7720445" y="5036127"/>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Stephen M. Wood</a:t>
            </a:r>
          </a:p>
          <a:p>
            <a:r>
              <a:rPr lang="en-US" sz="800"/>
              <a:t>Independent Director</a:t>
            </a:r>
          </a:p>
          <a:p>
            <a:r>
              <a:rPr lang="en-US" sz="800"/>
              <a:t>(73)</a:t>
            </a:r>
          </a:p>
        </p:txBody>
      </p:sp>
      <p:sp>
        <p:nvSpPr>
          <p:cNvPr id="40" name="TextBox 39">
            <a:extLst>
              <a:ext uri="{FF2B5EF4-FFF2-40B4-BE49-F238E27FC236}">
                <a16:creationId xmlns:a16="http://schemas.microsoft.com/office/drawing/2014/main" id="{2BD13800-9C7C-4B24-892D-895C406B6932}"/>
              </a:ext>
            </a:extLst>
          </p:cNvPr>
          <p:cNvSpPr txBox="1"/>
          <p:nvPr/>
        </p:nvSpPr>
        <p:spPr>
          <a:xfrm>
            <a:off x="7716116" y="4339071"/>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John P. O'Donnell</a:t>
            </a:r>
          </a:p>
          <a:p>
            <a:r>
              <a:rPr lang="en-US" sz="800"/>
              <a:t>CEO, President, and Director</a:t>
            </a:r>
          </a:p>
          <a:p>
            <a:r>
              <a:rPr lang="en-US" sz="800"/>
              <a:t>(59)</a:t>
            </a:r>
          </a:p>
        </p:txBody>
      </p:sp>
      <p:sp>
        <p:nvSpPr>
          <p:cNvPr id="41" name="TextBox 40">
            <a:extLst>
              <a:ext uri="{FF2B5EF4-FFF2-40B4-BE49-F238E27FC236}">
                <a16:creationId xmlns:a16="http://schemas.microsoft.com/office/drawing/2014/main" id="{802F1D34-8533-4238-A224-2C4FAC57199C}"/>
              </a:ext>
            </a:extLst>
          </p:cNvPr>
          <p:cNvSpPr txBox="1"/>
          <p:nvPr/>
        </p:nvSpPr>
        <p:spPr>
          <a:xfrm>
            <a:off x="7720445" y="3667991"/>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Philip C. Moore</a:t>
            </a:r>
          </a:p>
          <a:p>
            <a:r>
              <a:rPr lang="en-US" sz="800"/>
              <a:t>Independent Director</a:t>
            </a:r>
          </a:p>
          <a:p>
            <a:r>
              <a:rPr lang="en-US" sz="800"/>
              <a:t>(66)</a:t>
            </a:r>
          </a:p>
        </p:txBody>
      </p:sp>
      <p:sp>
        <p:nvSpPr>
          <p:cNvPr id="42" name="TextBox 41">
            <a:extLst>
              <a:ext uri="{FF2B5EF4-FFF2-40B4-BE49-F238E27FC236}">
                <a16:creationId xmlns:a16="http://schemas.microsoft.com/office/drawing/2014/main" id="{419786BA-16A4-42D5-8F16-1C425C758079}"/>
              </a:ext>
            </a:extLst>
          </p:cNvPr>
          <p:cNvSpPr txBox="1"/>
          <p:nvPr/>
        </p:nvSpPr>
        <p:spPr>
          <a:xfrm>
            <a:off x="9092911" y="1524866"/>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800"/>
              <a:t>Former Chairman, President, and CEO of Donaldon Company</a:t>
            </a:r>
          </a:p>
          <a:p>
            <a:pPr marL="171450" indent="-171450">
              <a:buFont typeface="Arial"/>
              <a:buChar char="•"/>
            </a:pPr>
            <a:r>
              <a:rPr lang="en-US" sz="800"/>
              <a:t>Also serves as a Director of IDEX Corp., and Valspar Corp.</a:t>
            </a:r>
          </a:p>
          <a:p>
            <a:pPr marL="171450" indent="-171450">
              <a:buFont typeface="Arial"/>
              <a:buChar char="•"/>
            </a:pPr>
            <a:endParaRPr lang="en-US" sz="800"/>
          </a:p>
        </p:txBody>
      </p:sp>
      <p:sp>
        <p:nvSpPr>
          <p:cNvPr id="43" name="TextBox 42">
            <a:extLst>
              <a:ext uri="{FF2B5EF4-FFF2-40B4-BE49-F238E27FC236}">
                <a16:creationId xmlns:a16="http://schemas.microsoft.com/office/drawing/2014/main" id="{C961B64E-4AC0-431E-8ADE-1D20B51D4E8C}"/>
              </a:ext>
            </a:extLst>
          </p:cNvPr>
          <p:cNvSpPr txBox="1"/>
          <p:nvPr/>
        </p:nvSpPr>
        <p:spPr>
          <a:xfrm>
            <a:off x="9097241" y="2308514"/>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800"/>
              <a:t>Chairman of the Board for Superior Industries International</a:t>
            </a:r>
          </a:p>
          <a:p>
            <a:pPr marL="171450" indent="-171450">
              <a:buFont typeface="Arial"/>
              <a:buChar char="•"/>
            </a:pPr>
            <a:r>
              <a:rPr lang="en-US" sz="800"/>
              <a:t>Former Vice President of Honeywell International</a:t>
            </a:r>
          </a:p>
        </p:txBody>
      </p:sp>
      <p:sp>
        <p:nvSpPr>
          <p:cNvPr id="44" name="TextBox 43">
            <a:extLst>
              <a:ext uri="{FF2B5EF4-FFF2-40B4-BE49-F238E27FC236}">
                <a16:creationId xmlns:a16="http://schemas.microsoft.com/office/drawing/2014/main" id="{49E255DC-E496-4E0B-92DD-7EC2C61A7DA2}"/>
              </a:ext>
            </a:extLst>
          </p:cNvPr>
          <p:cNvSpPr txBox="1"/>
          <p:nvPr/>
        </p:nvSpPr>
        <p:spPr>
          <a:xfrm>
            <a:off x="9084252" y="2953616"/>
            <a:ext cx="27431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800"/>
              <a:t>Served as an independent consultant on financial reporting issues practicing as Lucas Financial Reporting since 2002</a:t>
            </a:r>
          </a:p>
          <a:p>
            <a:pPr marL="171450" indent="-171450">
              <a:buFont typeface="Arial"/>
              <a:buChar char="•"/>
            </a:pPr>
            <a:r>
              <a:rPr lang="en-US" sz="800"/>
              <a:t>Former FASB Director of Research and Technical Activities</a:t>
            </a:r>
          </a:p>
          <a:p>
            <a:pPr marL="171450" indent="-171450">
              <a:buFont typeface="Arial"/>
              <a:buChar char="•"/>
            </a:pPr>
            <a:endParaRPr lang="en-US" sz="800"/>
          </a:p>
        </p:txBody>
      </p:sp>
      <p:sp>
        <p:nvSpPr>
          <p:cNvPr id="45" name="TextBox 44">
            <a:extLst>
              <a:ext uri="{FF2B5EF4-FFF2-40B4-BE49-F238E27FC236}">
                <a16:creationId xmlns:a16="http://schemas.microsoft.com/office/drawing/2014/main" id="{AC73874A-FEF0-4881-9CE7-0D8E0CDD73F6}"/>
              </a:ext>
            </a:extLst>
          </p:cNvPr>
          <p:cNvSpPr txBox="1"/>
          <p:nvPr/>
        </p:nvSpPr>
        <p:spPr>
          <a:xfrm>
            <a:off x="9097241" y="3685309"/>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sz="800"/>
              <a:t>Retired Senior Vice President, Deputy General Counsel and Corporate Secretary, TD Bank Group</a:t>
            </a:r>
            <a:endParaRPr lang="en-US"/>
          </a:p>
          <a:p>
            <a:pPr marL="171450" indent="-171450">
              <a:buFont typeface="Arial" panose="020B0604020202020204" pitchFamily="34" charset="0"/>
              <a:buChar char="•"/>
            </a:pPr>
            <a:r>
              <a:rPr lang="en-US" sz="800"/>
              <a:t>Former Partner at Canada's National Law Firm, McCarthy Tetrault LLP</a:t>
            </a:r>
            <a:endParaRPr lang="en-US"/>
          </a:p>
        </p:txBody>
      </p:sp>
      <p:sp>
        <p:nvSpPr>
          <p:cNvPr id="48" name="TextBox 47">
            <a:extLst>
              <a:ext uri="{FF2B5EF4-FFF2-40B4-BE49-F238E27FC236}">
                <a16:creationId xmlns:a16="http://schemas.microsoft.com/office/drawing/2014/main" id="{B485FB56-6384-403F-9625-43DE18B1335C}"/>
              </a:ext>
            </a:extLst>
          </p:cNvPr>
          <p:cNvSpPr txBox="1"/>
          <p:nvPr/>
        </p:nvSpPr>
        <p:spPr>
          <a:xfrm>
            <a:off x="9084252" y="4330411"/>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800"/>
              <a:t>President and and CEO of Neenah, Inc.</a:t>
            </a:r>
          </a:p>
          <a:p>
            <a:pPr marL="171450" indent="-171450">
              <a:buFont typeface="Arial"/>
              <a:buChar char="•"/>
            </a:pPr>
            <a:r>
              <a:rPr lang="en-US" sz="800"/>
              <a:t>Previously served as COO and President, Fine Paper for Neenah, Inc.</a:t>
            </a:r>
          </a:p>
        </p:txBody>
      </p:sp>
      <p:sp>
        <p:nvSpPr>
          <p:cNvPr id="50" name="TextBox 49">
            <a:extLst>
              <a:ext uri="{FF2B5EF4-FFF2-40B4-BE49-F238E27FC236}">
                <a16:creationId xmlns:a16="http://schemas.microsoft.com/office/drawing/2014/main" id="{28AD4C1E-6C2D-4D52-8710-F6B4ADA7B477}"/>
              </a:ext>
            </a:extLst>
          </p:cNvPr>
          <p:cNvSpPr txBox="1"/>
          <p:nvPr/>
        </p:nvSpPr>
        <p:spPr>
          <a:xfrm>
            <a:off x="9084252" y="5049116"/>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800"/>
              <a:t>Operating partner with Snow Phipps Group LLC, an international diversified investment company</a:t>
            </a:r>
          </a:p>
          <a:p>
            <a:pPr marL="171450" indent="-171450">
              <a:buFont typeface="Arial"/>
              <a:buChar char="•"/>
            </a:pPr>
            <a:r>
              <a:rPr lang="en-US" sz="800"/>
              <a:t>Former President, CEO, and Chairman  of FiberVisions Corp.</a:t>
            </a:r>
            <a:endParaRPr lang="en-US"/>
          </a:p>
          <a:p>
            <a:pPr marL="171450" indent="-171450">
              <a:buFont typeface="Arial"/>
              <a:buChar char="•"/>
            </a:pPr>
            <a:endParaRPr lang="en-US" sz="800"/>
          </a:p>
        </p:txBody>
      </p:sp>
      <p:sp>
        <p:nvSpPr>
          <p:cNvPr id="51" name="TextBox 50">
            <a:extLst>
              <a:ext uri="{FF2B5EF4-FFF2-40B4-BE49-F238E27FC236}">
                <a16:creationId xmlns:a16="http://schemas.microsoft.com/office/drawing/2014/main" id="{0A122FBE-94A3-470E-AFC7-F350C89F645F}"/>
              </a:ext>
            </a:extLst>
          </p:cNvPr>
          <p:cNvSpPr txBox="1"/>
          <p:nvPr/>
        </p:nvSpPr>
        <p:spPr>
          <a:xfrm>
            <a:off x="9088582" y="585874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800"/>
              <a:t>President, CEO, and Board Director of Carpenter Technology Corporation</a:t>
            </a:r>
          </a:p>
          <a:p>
            <a:pPr marL="171450" indent="-171450">
              <a:buFont typeface="Arial"/>
              <a:buChar char="•"/>
            </a:pPr>
            <a:r>
              <a:rPr lang="en-US" sz="800"/>
              <a:t>Previously served as CFO for Carpenter Technology Corporation</a:t>
            </a:r>
          </a:p>
          <a:p>
            <a:pPr marL="171450" indent="-171450">
              <a:buFont typeface="Arial"/>
              <a:buChar char="•"/>
            </a:pPr>
            <a:endParaRPr lang="en-US" sz="800"/>
          </a:p>
        </p:txBody>
      </p:sp>
      <p:sp>
        <p:nvSpPr>
          <p:cNvPr id="52" name="TextBox 51">
            <a:extLst>
              <a:ext uri="{FF2B5EF4-FFF2-40B4-BE49-F238E27FC236}">
                <a16:creationId xmlns:a16="http://schemas.microsoft.com/office/drawing/2014/main" id="{5C123AE5-0D72-4B72-AC62-9FD9D5BBF80D}"/>
              </a:ext>
            </a:extLst>
          </p:cNvPr>
          <p:cNvSpPr txBox="1"/>
          <p:nvPr/>
        </p:nvSpPr>
        <p:spPr>
          <a:xfrm>
            <a:off x="57150" y="1260764"/>
            <a:ext cx="1504949"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The top 25 shareholders hold a significant amount of Neenah, Inc stock.  They account for 76.48% of Neenah's outstanding shares</a:t>
            </a:r>
          </a:p>
          <a:p>
            <a:endParaRPr lang="en-US" sz="1100"/>
          </a:p>
          <a:p>
            <a:r>
              <a:rPr lang="en-US" sz="1100"/>
              <a:t>Neenah's Board of Directors are compiled of very diverse business leaders, whom they feel are best suited for continuous growth opportunities.</a:t>
            </a:r>
          </a:p>
        </p:txBody>
      </p:sp>
      <p:pic>
        <p:nvPicPr>
          <p:cNvPr id="10" name="Content Placeholder 9" descr="A close up of a logo&#10;&#10;Description automatically generated">
            <a:extLst>
              <a:ext uri="{FF2B5EF4-FFF2-40B4-BE49-F238E27FC236}">
                <a16:creationId xmlns:a16="http://schemas.microsoft.com/office/drawing/2014/main" id="{BA45F5CF-0A93-0C45-82A6-A05B126F4071}"/>
              </a:ext>
            </a:extLst>
          </p:cNvPr>
          <p:cNvPicPr>
            <a:picLocks noGrp="1" noChangeAspect="1"/>
          </p:cNvPicPr>
          <p:nvPr>
            <p:ph idx="1"/>
          </p:nvPr>
        </p:nvPicPr>
        <p:blipFill>
          <a:blip r:embed="rId4"/>
          <a:stretch>
            <a:fillRect/>
          </a:stretch>
        </p:blipFill>
        <p:spPr>
          <a:xfrm>
            <a:off x="0" y="4899134"/>
            <a:ext cx="1561996" cy="1468897"/>
          </a:xfrm>
        </p:spPr>
      </p:pic>
      <p:pic>
        <p:nvPicPr>
          <p:cNvPr id="14" name="Picture 13" descr="A screenshot of a cell phone&#10;&#10;Description automatically generated">
            <a:extLst>
              <a:ext uri="{FF2B5EF4-FFF2-40B4-BE49-F238E27FC236}">
                <a16:creationId xmlns:a16="http://schemas.microsoft.com/office/drawing/2014/main" id="{F66AB9AA-5844-AB4C-A26C-CB164F31293B}"/>
              </a:ext>
            </a:extLst>
          </p:cNvPr>
          <p:cNvPicPr>
            <a:picLocks noChangeAspect="1"/>
          </p:cNvPicPr>
          <p:nvPr/>
        </p:nvPicPr>
        <p:blipFill>
          <a:blip r:embed="rId5"/>
          <a:stretch>
            <a:fillRect/>
          </a:stretch>
        </p:blipFill>
        <p:spPr>
          <a:xfrm>
            <a:off x="1591589" y="1255714"/>
            <a:ext cx="5289981" cy="4799098"/>
          </a:xfrm>
          <a:prstGeom prst="rect">
            <a:avLst/>
          </a:prstGeom>
        </p:spPr>
      </p:pic>
    </p:spTree>
    <p:extLst>
      <p:ext uri="{BB962C8B-B14F-4D97-AF65-F5344CB8AC3E}">
        <p14:creationId xmlns:p14="http://schemas.microsoft.com/office/powerpoint/2010/main" val="3660307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B4283-F7F7-AE4A-885A-39FC6B785A36}"/>
              </a:ext>
            </a:extLst>
          </p:cNvPr>
          <p:cNvSpPr>
            <a:spLocks noGrp="1"/>
          </p:cNvSpPr>
          <p:nvPr>
            <p:ph sz="half" idx="1"/>
          </p:nvPr>
        </p:nvSpPr>
        <p:spPr>
          <a:xfrm>
            <a:off x="3251888" y="1487962"/>
            <a:ext cx="6058347" cy="4824635"/>
          </a:xfrm>
        </p:spPr>
        <p:txBody>
          <a:bodyPr>
            <a:normAutofit fontScale="92500" lnSpcReduction="20000"/>
          </a:bodyPr>
          <a:lstStyle/>
          <a:p>
            <a:pPr marL="987552" lvl="1" indent="-457200">
              <a:lnSpc>
                <a:spcPct val="150000"/>
              </a:lnSpc>
              <a:buFont typeface="+mj-lt"/>
              <a:buAutoNum type="arabicPeriod"/>
            </a:pPr>
            <a:r>
              <a:rPr lang="en-US" sz="1800" i="0">
                <a:solidFill>
                  <a:srgbClr val="666666"/>
                </a:solidFill>
                <a:latin typeface="+mj-lt"/>
                <a:cs typeface="Arial" panose="020B0604020202020204" pitchFamily="34" charset="0"/>
              </a:rPr>
              <a:t>    Executive Summary</a:t>
            </a:r>
          </a:p>
          <a:p>
            <a:pPr marL="987552" lvl="1" indent="-457200">
              <a:lnSpc>
                <a:spcPct val="150000"/>
              </a:lnSpc>
              <a:buFont typeface="+mj-lt"/>
              <a:buAutoNum type="arabicPeriod"/>
            </a:pPr>
            <a:r>
              <a:rPr lang="en-US" sz="1800" i="0">
                <a:solidFill>
                  <a:srgbClr val="666666"/>
                </a:solidFill>
              </a:rPr>
              <a:t>    Neenah Business Overview</a:t>
            </a:r>
          </a:p>
          <a:p>
            <a:pPr marL="987552" lvl="1" indent="-457200">
              <a:lnSpc>
                <a:spcPct val="150000"/>
              </a:lnSpc>
              <a:buFont typeface="+mj-lt"/>
              <a:buAutoNum type="arabicPeriod"/>
            </a:pPr>
            <a:r>
              <a:rPr lang="en-US" sz="1800" b="1" i="0">
                <a:solidFill>
                  <a:srgbClr val="1B1A19"/>
                </a:solidFill>
                <a:latin typeface="Arial" panose="020B0604020202020204" pitchFamily="34" charset="0"/>
                <a:cs typeface="Arial" panose="020B0604020202020204" pitchFamily="34" charset="0"/>
              </a:rPr>
              <a:t>    Public Market Perspectives</a:t>
            </a:r>
          </a:p>
          <a:p>
            <a:pPr marL="987552" lvl="1" indent="-457200">
              <a:lnSpc>
                <a:spcPct val="150000"/>
              </a:lnSpc>
              <a:buFont typeface="+mj-lt"/>
              <a:buAutoNum type="arabicPeriod"/>
            </a:pPr>
            <a:r>
              <a:rPr lang="en-US" sz="1800" i="0">
                <a:solidFill>
                  <a:srgbClr val="666666"/>
                </a:solidFill>
              </a:rPr>
              <a:t>    Preliminary Views on Valuation</a:t>
            </a:r>
          </a:p>
          <a:p>
            <a:pPr marL="987552" lvl="1" indent="-457200">
              <a:lnSpc>
                <a:spcPct val="150000"/>
              </a:lnSpc>
              <a:buFont typeface="+mj-lt"/>
              <a:buAutoNum type="arabicPeriod"/>
            </a:pPr>
            <a:r>
              <a:rPr lang="en-US" sz="1800" i="0">
                <a:solidFill>
                  <a:srgbClr val="666666"/>
                </a:solidFill>
              </a:rPr>
              <a:t>    Domtar / Neenah Illustrative Combination</a:t>
            </a:r>
          </a:p>
          <a:p>
            <a:pPr marL="987552" lvl="1" indent="-457200">
              <a:lnSpc>
                <a:spcPct val="150000"/>
              </a:lnSpc>
              <a:buFont typeface="+mj-lt"/>
              <a:buAutoNum type="arabicPeriod"/>
            </a:pPr>
            <a:r>
              <a:rPr lang="en-US" sz="1800" i="0">
                <a:solidFill>
                  <a:srgbClr val="666666"/>
                </a:solidFill>
              </a:rPr>
              <a:t>    Potential Interloper Analysis</a:t>
            </a:r>
          </a:p>
          <a:p>
            <a:pPr marL="987552" lvl="1" indent="-457200">
              <a:lnSpc>
                <a:spcPct val="150000"/>
              </a:lnSpc>
              <a:buFont typeface="+mj-lt"/>
              <a:buAutoNum type="arabicPeriod"/>
            </a:pPr>
            <a:endParaRPr lang="en-US" sz="1800" i="0">
              <a:solidFill>
                <a:srgbClr val="666666"/>
              </a:solidFill>
            </a:endParaRPr>
          </a:p>
          <a:p>
            <a:pPr marL="530352" lvl="1" indent="0">
              <a:lnSpc>
                <a:spcPct val="150000"/>
              </a:lnSpc>
              <a:buNone/>
            </a:pPr>
            <a:r>
              <a:rPr lang="en-US" sz="1800" i="0">
                <a:solidFill>
                  <a:srgbClr val="666666"/>
                </a:solidFill>
              </a:rPr>
              <a:t>Appendix - Supporting Valuation Materials</a:t>
            </a:r>
          </a:p>
          <a:p>
            <a:pPr marL="873252" lvl="1" indent="-342900">
              <a:lnSpc>
                <a:spcPct val="150000"/>
              </a:lnSpc>
              <a:buAutoNum type="alphaUcPeriod"/>
            </a:pPr>
            <a:r>
              <a:rPr lang="en-US" sz="1800" i="0">
                <a:solidFill>
                  <a:srgbClr val="666666"/>
                </a:solidFill>
              </a:rPr>
              <a:t>    Detailed Trading Comps</a:t>
            </a:r>
          </a:p>
          <a:p>
            <a:pPr marL="873252" lvl="1" indent="-342900">
              <a:lnSpc>
                <a:spcPct val="150000"/>
              </a:lnSpc>
              <a:buFont typeface="Franklin Gothic Book" panose="020B0503020102020204" pitchFamily="34" charset="0"/>
              <a:buAutoNum type="alphaUcPeriod"/>
            </a:pPr>
            <a:r>
              <a:rPr lang="en-US" sz="1800" i="0">
                <a:solidFill>
                  <a:srgbClr val="666666"/>
                </a:solidFill>
              </a:rPr>
              <a:t>    Neenah WACC Analysis</a:t>
            </a:r>
          </a:p>
          <a:p>
            <a:pPr marL="873252" lvl="1" indent="-342900">
              <a:lnSpc>
                <a:spcPct val="150000"/>
              </a:lnSpc>
              <a:buFont typeface="Franklin Gothic Book" panose="020B0503020102020204" pitchFamily="34" charset="0"/>
              <a:buAutoNum type="alphaUcPeriod"/>
            </a:pPr>
            <a:r>
              <a:rPr lang="en-US" sz="1800" i="0">
                <a:solidFill>
                  <a:srgbClr val="676666"/>
                </a:solidFill>
                <a:cs typeface="Arial" panose="020B0604020202020204" pitchFamily="34" charset="0"/>
              </a:rPr>
              <a:t>    Proforma Income Statement</a:t>
            </a:r>
            <a:endParaRPr lang="en-US" sz="1800" i="0">
              <a:solidFill>
                <a:srgbClr val="666666"/>
              </a:solidFill>
            </a:endParaRPr>
          </a:p>
        </p:txBody>
      </p:sp>
      <p:sp>
        <p:nvSpPr>
          <p:cNvPr id="3" name="Text Placeholder 2">
            <a:extLst>
              <a:ext uri="{FF2B5EF4-FFF2-40B4-BE49-F238E27FC236}">
                <a16:creationId xmlns:a16="http://schemas.microsoft.com/office/drawing/2014/main" id="{9C099068-9903-3642-A380-C95ED9FE8FE0}"/>
              </a:ext>
            </a:extLst>
          </p:cNvPr>
          <p:cNvSpPr>
            <a:spLocks noGrp="1"/>
          </p:cNvSpPr>
          <p:nvPr>
            <p:ph type="body" sz="quarter" idx="14"/>
          </p:nvPr>
        </p:nvSpPr>
        <p:spPr/>
        <p:txBody>
          <a:bodyPr>
            <a:normAutofit fontScale="92500" lnSpcReduction="10000"/>
          </a:bodyPr>
          <a:lstStyle/>
          <a:p>
            <a:endParaRPr lang="en-US"/>
          </a:p>
        </p:txBody>
      </p:sp>
      <p:sp>
        <p:nvSpPr>
          <p:cNvPr id="4" name="Slide Number Placeholder 3">
            <a:extLst>
              <a:ext uri="{FF2B5EF4-FFF2-40B4-BE49-F238E27FC236}">
                <a16:creationId xmlns:a16="http://schemas.microsoft.com/office/drawing/2014/main" id="{C4250664-88FC-FB49-9BF8-07542C6FC740}"/>
              </a:ext>
            </a:extLst>
          </p:cNvPr>
          <p:cNvSpPr>
            <a:spLocks noGrp="1"/>
          </p:cNvSpPr>
          <p:nvPr>
            <p:ph type="sldNum" sz="quarter" idx="12"/>
          </p:nvPr>
        </p:nvSpPr>
        <p:spPr/>
        <p:txBody>
          <a:bodyPr/>
          <a:lstStyle/>
          <a:p>
            <a:fld id="{69E57DC2-970A-4B3E-BB1C-7A09969E49DF}" type="slidenum">
              <a:rPr lang="en-US" smtClean="0"/>
              <a:pPr/>
              <a:t>11</a:t>
            </a:fld>
            <a:endParaRPr lang="en-US"/>
          </a:p>
        </p:txBody>
      </p:sp>
      <p:sp>
        <p:nvSpPr>
          <p:cNvPr id="5" name="Title 4">
            <a:extLst>
              <a:ext uri="{FF2B5EF4-FFF2-40B4-BE49-F238E27FC236}">
                <a16:creationId xmlns:a16="http://schemas.microsoft.com/office/drawing/2014/main" id="{1C19C0B2-BAB0-504A-95B9-133D2F210B7D}"/>
              </a:ext>
            </a:extLst>
          </p:cNvPr>
          <p:cNvSpPr>
            <a:spLocks noGrp="1"/>
          </p:cNvSpPr>
          <p:nvPr>
            <p:ph type="title"/>
          </p:nvPr>
        </p:nvSpPr>
        <p:spPr/>
        <p:txBody>
          <a:bodyPr>
            <a:normAutofit fontScale="90000"/>
          </a:bodyPr>
          <a:lstStyle/>
          <a:p>
            <a:r>
              <a:rPr lang="en-US"/>
              <a:t>Table of Contents</a:t>
            </a:r>
          </a:p>
        </p:txBody>
      </p:sp>
    </p:spTree>
    <p:extLst>
      <p:ext uri="{BB962C8B-B14F-4D97-AF65-F5344CB8AC3E}">
        <p14:creationId xmlns:p14="http://schemas.microsoft.com/office/powerpoint/2010/main" val="1726041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3ED9-EC80-4554-A657-847077270CF1}"/>
              </a:ext>
            </a:extLst>
          </p:cNvPr>
          <p:cNvSpPr>
            <a:spLocks noGrp="1"/>
          </p:cNvSpPr>
          <p:nvPr>
            <p:ph type="title"/>
          </p:nvPr>
        </p:nvSpPr>
        <p:spPr/>
        <p:txBody>
          <a:bodyPr>
            <a:normAutofit fontScale="90000"/>
          </a:bodyPr>
          <a:lstStyle/>
          <a:p>
            <a:r>
              <a:rPr lang="en-US"/>
              <a:t>Industry Dynamics</a:t>
            </a:r>
          </a:p>
        </p:txBody>
      </p:sp>
      <p:sp>
        <p:nvSpPr>
          <p:cNvPr id="4" name="Slide Number Placeholder 3">
            <a:extLst>
              <a:ext uri="{FF2B5EF4-FFF2-40B4-BE49-F238E27FC236}">
                <a16:creationId xmlns:a16="http://schemas.microsoft.com/office/drawing/2014/main" id="{DA0F31D4-BCC5-4715-89D7-402B5BAE525A}"/>
              </a:ext>
            </a:extLst>
          </p:cNvPr>
          <p:cNvSpPr>
            <a:spLocks noGrp="1"/>
          </p:cNvSpPr>
          <p:nvPr>
            <p:ph type="sldNum" sz="quarter" idx="12"/>
          </p:nvPr>
        </p:nvSpPr>
        <p:spPr/>
        <p:txBody>
          <a:bodyPr/>
          <a:lstStyle/>
          <a:p>
            <a:fld id="{69E57DC2-970A-4B3E-BB1C-7A09969E49DF}" type="slidenum">
              <a:rPr lang="en-US" smtClean="0"/>
              <a:pPr/>
              <a:t>12</a:t>
            </a:fld>
            <a:endParaRPr lang="en-US"/>
          </a:p>
        </p:txBody>
      </p:sp>
      <p:sp>
        <p:nvSpPr>
          <p:cNvPr id="5" name="Content Placeholder 4">
            <a:extLst>
              <a:ext uri="{FF2B5EF4-FFF2-40B4-BE49-F238E27FC236}">
                <a16:creationId xmlns:a16="http://schemas.microsoft.com/office/drawing/2014/main" id="{2A37883C-C0C2-4AFE-B458-049EE7AA8B2D}"/>
              </a:ext>
            </a:extLst>
          </p:cNvPr>
          <p:cNvSpPr>
            <a:spLocks noGrp="1"/>
          </p:cNvSpPr>
          <p:nvPr>
            <p:ph sz="quarter" idx="13"/>
          </p:nvPr>
        </p:nvSpPr>
        <p:spPr/>
        <p:txBody>
          <a:bodyPr/>
          <a:lstStyle/>
          <a:p>
            <a:pPr marL="171450" indent="-171450">
              <a:buFont typeface="Arial" panose="020B0604020202020204" pitchFamily="34" charset="0"/>
              <a:buChar char="•"/>
            </a:pPr>
            <a:r>
              <a:rPr lang="en-US"/>
              <a:t>The US economy has increased a remarkable recovery since the financial crisis </a:t>
            </a:r>
          </a:p>
          <a:p>
            <a:pPr marL="171450" indent="-171450">
              <a:buFont typeface="Arial" panose="020B0604020202020204" pitchFamily="34" charset="0"/>
              <a:buChar char="•"/>
            </a:pPr>
            <a:r>
              <a:rPr lang="en-US"/>
              <a:t>Falling unemployment and rising consumer confidence suggest the US is returning to strength and stable economy. For producers such as Domtar and Neenah this is a good news</a:t>
            </a:r>
          </a:p>
          <a:p>
            <a:pPr marL="171450" indent="-171450">
              <a:buFont typeface="Arial" panose="020B0604020202020204" pitchFamily="34" charset="0"/>
              <a:buChar char="•"/>
            </a:pPr>
            <a:r>
              <a:rPr lang="en-US"/>
              <a:t>On the other hand, Trade war still can reduce the speed of US economic recovery. People did not see the end of this trade war in the recent Year</a:t>
            </a:r>
          </a:p>
        </p:txBody>
      </p:sp>
      <p:sp>
        <p:nvSpPr>
          <p:cNvPr id="6" name="Text Placeholder 5">
            <a:extLst>
              <a:ext uri="{FF2B5EF4-FFF2-40B4-BE49-F238E27FC236}">
                <a16:creationId xmlns:a16="http://schemas.microsoft.com/office/drawing/2014/main" id="{3ADAE71B-4D38-4E60-9039-54A2F7F0D87A}"/>
              </a:ext>
            </a:extLst>
          </p:cNvPr>
          <p:cNvSpPr>
            <a:spLocks noGrp="1"/>
          </p:cNvSpPr>
          <p:nvPr>
            <p:ph type="body" sz="quarter" idx="14"/>
          </p:nvPr>
        </p:nvSpPr>
        <p:spPr/>
        <p:txBody>
          <a:bodyPr>
            <a:normAutofit fontScale="92500" lnSpcReduction="10000"/>
          </a:bodyPr>
          <a:lstStyle/>
          <a:p>
            <a:r>
              <a:rPr lang="en-US"/>
              <a:t>Public Market Perspectives</a:t>
            </a:r>
          </a:p>
        </p:txBody>
      </p:sp>
      <p:sp>
        <p:nvSpPr>
          <p:cNvPr id="7" name="Text Placeholder 6">
            <a:extLst>
              <a:ext uri="{FF2B5EF4-FFF2-40B4-BE49-F238E27FC236}">
                <a16:creationId xmlns:a16="http://schemas.microsoft.com/office/drawing/2014/main" id="{A2184798-54E1-47DD-B017-1D8C1396E877}"/>
              </a:ext>
            </a:extLst>
          </p:cNvPr>
          <p:cNvSpPr>
            <a:spLocks noGrp="1"/>
          </p:cNvSpPr>
          <p:nvPr>
            <p:ph type="body" sz="quarter" idx="15"/>
          </p:nvPr>
        </p:nvSpPr>
        <p:spPr/>
        <p:txBody>
          <a:bodyPr>
            <a:normAutofit fontScale="85000" lnSpcReduction="20000"/>
          </a:bodyPr>
          <a:lstStyle/>
          <a:p>
            <a:r>
              <a:rPr lang="en-US"/>
              <a:t>Macro Indicators</a:t>
            </a:r>
          </a:p>
        </p:txBody>
      </p:sp>
      <p:pic>
        <p:nvPicPr>
          <p:cNvPr id="21" name="Content Placeholder 20">
            <a:extLst>
              <a:ext uri="{FF2B5EF4-FFF2-40B4-BE49-F238E27FC236}">
                <a16:creationId xmlns:a16="http://schemas.microsoft.com/office/drawing/2014/main" id="{744AD84A-A8EB-465F-B5E0-22B838A68D82}"/>
              </a:ext>
            </a:extLst>
          </p:cNvPr>
          <p:cNvPicPr>
            <a:picLocks noGrp="1" noChangeAspect="1"/>
          </p:cNvPicPr>
          <p:nvPr>
            <p:ph idx="1"/>
          </p:nvPr>
        </p:nvPicPr>
        <p:blipFill>
          <a:blip r:embed="rId2"/>
          <a:stretch>
            <a:fillRect/>
          </a:stretch>
        </p:blipFill>
        <p:spPr>
          <a:xfrm>
            <a:off x="2460733" y="1315648"/>
            <a:ext cx="3529777" cy="2359707"/>
          </a:xfrm>
          <a:prstGeom prst="rect">
            <a:avLst/>
          </a:prstGeom>
        </p:spPr>
      </p:pic>
      <p:sp>
        <p:nvSpPr>
          <p:cNvPr id="24" name="TextBox 23">
            <a:extLst>
              <a:ext uri="{FF2B5EF4-FFF2-40B4-BE49-F238E27FC236}">
                <a16:creationId xmlns:a16="http://schemas.microsoft.com/office/drawing/2014/main" id="{BF5E353B-D5DC-479A-A378-97CB4B1393BC}"/>
              </a:ext>
            </a:extLst>
          </p:cNvPr>
          <p:cNvSpPr txBox="1"/>
          <p:nvPr/>
        </p:nvSpPr>
        <p:spPr>
          <a:xfrm>
            <a:off x="7865614" y="3884426"/>
            <a:ext cx="3691151" cy="276999"/>
          </a:xfrm>
          <a:prstGeom prst="rect">
            <a:avLst/>
          </a:prstGeom>
          <a:solidFill>
            <a:srgbClr val="EDEDED"/>
          </a:solidFill>
        </p:spPr>
        <p:txBody>
          <a:bodyPr wrap="square" rtlCol="0">
            <a:spAutoFit/>
          </a:bodyPr>
          <a:lstStyle/>
          <a:p>
            <a:pPr algn="ctr"/>
            <a:r>
              <a:rPr lang="en-US" sz="1200"/>
              <a:t>Risks on the Horizon?</a:t>
            </a:r>
          </a:p>
        </p:txBody>
      </p:sp>
      <p:sp>
        <p:nvSpPr>
          <p:cNvPr id="25" name="TextBox 24">
            <a:extLst>
              <a:ext uri="{FF2B5EF4-FFF2-40B4-BE49-F238E27FC236}">
                <a16:creationId xmlns:a16="http://schemas.microsoft.com/office/drawing/2014/main" id="{5E751B94-1261-44EA-9AB1-FD2EC9A72D41}"/>
              </a:ext>
            </a:extLst>
          </p:cNvPr>
          <p:cNvSpPr txBox="1"/>
          <p:nvPr/>
        </p:nvSpPr>
        <p:spPr>
          <a:xfrm>
            <a:off x="8202967" y="4184052"/>
            <a:ext cx="3353798" cy="283923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100"/>
              <a:t>Foreign exchange risks from a strong dollar can create additional negative headwinds for US exporters</a:t>
            </a:r>
          </a:p>
          <a:p>
            <a:pPr marL="285750" indent="-285750">
              <a:lnSpc>
                <a:spcPct val="150000"/>
              </a:lnSpc>
              <a:buFont typeface="Arial" panose="020B0604020202020204" pitchFamily="34" charset="0"/>
              <a:buChar char="•"/>
            </a:pPr>
            <a:r>
              <a:rPr lang="en-US" sz="1100"/>
              <a:t>Trade war with China still hurt US economy a lot. The government does not want to end this war with china in the recent year. </a:t>
            </a:r>
          </a:p>
          <a:p>
            <a:pPr marL="285750" indent="-285750">
              <a:lnSpc>
                <a:spcPct val="150000"/>
              </a:lnSpc>
              <a:buFont typeface="Arial" panose="020B0604020202020204" pitchFamily="34" charset="0"/>
              <a:buChar char="•"/>
            </a:pPr>
            <a:r>
              <a:rPr lang="en-US" sz="1100"/>
              <a:t>The global economy keep at the low rate to develop which will increase the time of recovering US economy.</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a:p>
        </p:txBody>
      </p:sp>
      <p:pic>
        <p:nvPicPr>
          <p:cNvPr id="3" name="Picture 7" descr="A screenshot of a cell phone&#10;&#10;Description generated with high confidence">
            <a:extLst>
              <a:ext uri="{FF2B5EF4-FFF2-40B4-BE49-F238E27FC236}">
                <a16:creationId xmlns:a16="http://schemas.microsoft.com/office/drawing/2014/main" id="{51BBC849-F473-447A-B03E-59EDABE9278E}"/>
              </a:ext>
            </a:extLst>
          </p:cNvPr>
          <p:cNvPicPr>
            <a:picLocks noChangeAspect="1"/>
          </p:cNvPicPr>
          <p:nvPr/>
        </p:nvPicPr>
        <p:blipFill>
          <a:blip r:embed="rId3"/>
          <a:stretch>
            <a:fillRect/>
          </a:stretch>
        </p:blipFill>
        <p:spPr>
          <a:xfrm>
            <a:off x="7812859" y="1314637"/>
            <a:ext cx="3646811" cy="2542886"/>
          </a:xfrm>
          <a:prstGeom prst="rect">
            <a:avLst/>
          </a:prstGeom>
        </p:spPr>
      </p:pic>
      <p:pic>
        <p:nvPicPr>
          <p:cNvPr id="9" name="Picture 9" descr="A screenshot of a cell phone&#10;&#10;Description generated with very high confidence">
            <a:extLst>
              <a:ext uri="{FF2B5EF4-FFF2-40B4-BE49-F238E27FC236}">
                <a16:creationId xmlns:a16="http://schemas.microsoft.com/office/drawing/2014/main" id="{EA134138-4513-4E22-AEFB-8D1826420ACF}"/>
              </a:ext>
            </a:extLst>
          </p:cNvPr>
          <p:cNvPicPr>
            <a:picLocks noChangeAspect="1"/>
          </p:cNvPicPr>
          <p:nvPr/>
        </p:nvPicPr>
        <p:blipFill>
          <a:blip r:embed="rId4"/>
          <a:stretch>
            <a:fillRect/>
          </a:stretch>
        </p:blipFill>
        <p:spPr>
          <a:xfrm>
            <a:off x="2424912" y="3854210"/>
            <a:ext cx="3849112" cy="2683101"/>
          </a:xfrm>
          <a:prstGeom prst="rect">
            <a:avLst/>
          </a:prstGeom>
        </p:spPr>
      </p:pic>
    </p:spTree>
    <p:extLst>
      <p:ext uri="{BB962C8B-B14F-4D97-AF65-F5344CB8AC3E}">
        <p14:creationId xmlns:p14="http://schemas.microsoft.com/office/powerpoint/2010/main" val="3882355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35A4B-C057-4FBF-AAE9-B66B1580CB2E}"/>
              </a:ext>
            </a:extLst>
          </p:cNvPr>
          <p:cNvSpPr>
            <a:spLocks noGrp="1"/>
          </p:cNvSpPr>
          <p:nvPr>
            <p:ph type="title"/>
          </p:nvPr>
        </p:nvSpPr>
        <p:spPr/>
        <p:txBody>
          <a:bodyPr>
            <a:normAutofit fontScale="90000"/>
          </a:bodyPr>
          <a:lstStyle/>
          <a:p>
            <a:r>
              <a:rPr lang="en-US"/>
              <a:t>Industry Dynamics</a:t>
            </a:r>
          </a:p>
        </p:txBody>
      </p:sp>
      <p:sp>
        <p:nvSpPr>
          <p:cNvPr id="4" name="Slide Number Placeholder 3">
            <a:extLst>
              <a:ext uri="{FF2B5EF4-FFF2-40B4-BE49-F238E27FC236}">
                <a16:creationId xmlns:a16="http://schemas.microsoft.com/office/drawing/2014/main" id="{5F9C31D8-479A-45C1-AFBF-029E9A73D54B}"/>
              </a:ext>
            </a:extLst>
          </p:cNvPr>
          <p:cNvSpPr>
            <a:spLocks noGrp="1"/>
          </p:cNvSpPr>
          <p:nvPr>
            <p:ph type="sldNum" sz="quarter" idx="12"/>
          </p:nvPr>
        </p:nvSpPr>
        <p:spPr/>
        <p:txBody>
          <a:bodyPr/>
          <a:lstStyle/>
          <a:p>
            <a:fld id="{69E57DC2-970A-4B3E-BB1C-7A09969E49DF}" type="slidenum">
              <a:rPr lang="en-US" smtClean="0"/>
              <a:pPr/>
              <a:t>13</a:t>
            </a:fld>
            <a:endParaRPr lang="en-US"/>
          </a:p>
        </p:txBody>
      </p:sp>
      <p:sp>
        <p:nvSpPr>
          <p:cNvPr id="5" name="Content Placeholder 4">
            <a:extLst>
              <a:ext uri="{FF2B5EF4-FFF2-40B4-BE49-F238E27FC236}">
                <a16:creationId xmlns:a16="http://schemas.microsoft.com/office/drawing/2014/main" id="{49B188B1-7885-467B-B612-64076D8CDB53}"/>
              </a:ext>
            </a:extLst>
          </p:cNvPr>
          <p:cNvSpPr>
            <a:spLocks noGrp="1"/>
          </p:cNvSpPr>
          <p:nvPr>
            <p:ph sz="quarter" idx="13"/>
          </p:nvPr>
        </p:nvSpPr>
        <p:spPr/>
        <p:txBody>
          <a:bodyPr/>
          <a:lstStyle/>
          <a:p>
            <a:pPr marL="171450" indent="-171450">
              <a:buFont typeface="Arial" panose="020B0604020202020204" pitchFamily="34" charset="0"/>
              <a:buChar char="•"/>
            </a:pPr>
            <a:r>
              <a:rPr lang="en-US"/>
              <a:t>Although the market for graphic papers is shrinking, the market for paper packaging is growing worldwide, which will be a strong revenue driver to increase the revenue in the following years</a:t>
            </a:r>
          </a:p>
          <a:p>
            <a:pPr marL="171450" indent="-171450">
              <a:buFont typeface="Arial" panose="020B0604020202020204" pitchFamily="34" charset="0"/>
              <a:buChar char="•"/>
            </a:pPr>
            <a:r>
              <a:rPr lang="en-US"/>
              <a:t>Global coated paper market size is forecast to be worth more than USD 57 billion at 2024 </a:t>
            </a:r>
          </a:p>
          <a:p>
            <a:pPr marL="171450" indent="-171450">
              <a:buFont typeface="Arial" panose="020B0604020202020204" pitchFamily="34" charset="0"/>
              <a:buChar char="•"/>
            </a:pPr>
            <a:r>
              <a:rPr lang="en-US"/>
              <a:t>Asia Pacific is likely to be the most rapidly growing region with over 6% growth rate.</a:t>
            </a:r>
          </a:p>
          <a:p>
            <a:pPr marL="171450" indent="-171450">
              <a:buFont typeface="Arial" panose="020B0604020202020204" pitchFamily="34" charset="0"/>
              <a:buChar char="•"/>
            </a:pPr>
            <a:r>
              <a:rPr lang="en-US"/>
              <a:t>Neenah produce various paper and products to catch our revenue in the paper industry, which can make Neenah become more profit able.</a:t>
            </a:r>
          </a:p>
        </p:txBody>
      </p:sp>
      <p:sp>
        <p:nvSpPr>
          <p:cNvPr id="6" name="Text Placeholder 5">
            <a:extLst>
              <a:ext uri="{FF2B5EF4-FFF2-40B4-BE49-F238E27FC236}">
                <a16:creationId xmlns:a16="http://schemas.microsoft.com/office/drawing/2014/main" id="{A8203905-0E59-4CC2-85E0-5A93CED7EFEB}"/>
              </a:ext>
            </a:extLst>
          </p:cNvPr>
          <p:cNvSpPr>
            <a:spLocks noGrp="1"/>
          </p:cNvSpPr>
          <p:nvPr>
            <p:ph type="body" sz="quarter" idx="14"/>
          </p:nvPr>
        </p:nvSpPr>
        <p:spPr/>
        <p:txBody>
          <a:bodyPr>
            <a:normAutofit fontScale="92500" lnSpcReduction="10000"/>
          </a:bodyPr>
          <a:lstStyle/>
          <a:p>
            <a:r>
              <a:rPr lang="en-US"/>
              <a:t>Public Market Perspectives</a:t>
            </a:r>
          </a:p>
        </p:txBody>
      </p:sp>
      <p:sp>
        <p:nvSpPr>
          <p:cNvPr id="7" name="Text Placeholder 6">
            <a:extLst>
              <a:ext uri="{FF2B5EF4-FFF2-40B4-BE49-F238E27FC236}">
                <a16:creationId xmlns:a16="http://schemas.microsoft.com/office/drawing/2014/main" id="{3FDB4B59-B5FE-4AFE-89CD-2654FA0C96CF}"/>
              </a:ext>
            </a:extLst>
          </p:cNvPr>
          <p:cNvSpPr>
            <a:spLocks noGrp="1"/>
          </p:cNvSpPr>
          <p:nvPr>
            <p:ph type="body" sz="quarter" idx="15"/>
          </p:nvPr>
        </p:nvSpPr>
        <p:spPr/>
        <p:txBody>
          <a:bodyPr>
            <a:normAutofit fontScale="85000" lnSpcReduction="20000"/>
          </a:bodyPr>
          <a:lstStyle/>
          <a:p>
            <a:r>
              <a:rPr lang="en-US"/>
              <a:t>Key industry trends</a:t>
            </a:r>
          </a:p>
        </p:txBody>
      </p:sp>
      <p:sp>
        <p:nvSpPr>
          <p:cNvPr id="9" name="Content Placeholder 8">
            <a:extLst>
              <a:ext uri="{FF2B5EF4-FFF2-40B4-BE49-F238E27FC236}">
                <a16:creationId xmlns:a16="http://schemas.microsoft.com/office/drawing/2014/main" id="{787925F1-54B6-4460-A9B1-41ED8EAC713E}"/>
              </a:ext>
            </a:extLst>
          </p:cNvPr>
          <p:cNvSpPr txBox="1">
            <a:spLocks noGrp="1"/>
          </p:cNvSpPr>
          <p:nvPr>
            <p:ph idx="1"/>
          </p:nvPr>
        </p:nvSpPr>
        <p:spPr>
          <a:xfrm>
            <a:off x="1757777" y="1432514"/>
            <a:ext cx="4802819" cy="352725"/>
          </a:xfrm>
          <a:prstGeom prst="rect">
            <a:avLst/>
          </a:prstGeom>
          <a:solidFill>
            <a:srgbClr val="EDEDED"/>
          </a:solidFill>
        </p:spPr>
        <p:txBody>
          <a:bodyPr wrap="square" rtlCol="0">
            <a:spAutoFit/>
          </a:bodyPr>
          <a:lstStyle/>
          <a:p>
            <a:pPr marL="0" indent="0" algn="ctr">
              <a:buNone/>
            </a:pPr>
            <a:r>
              <a:rPr lang="en-US" sz="1800">
                <a:solidFill>
                  <a:srgbClr val="1B1A19"/>
                </a:solidFill>
              </a:rPr>
              <a:t>Online Shopping</a:t>
            </a:r>
          </a:p>
        </p:txBody>
      </p:sp>
      <p:sp>
        <p:nvSpPr>
          <p:cNvPr id="10" name="TextBox 9">
            <a:extLst>
              <a:ext uri="{FF2B5EF4-FFF2-40B4-BE49-F238E27FC236}">
                <a16:creationId xmlns:a16="http://schemas.microsoft.com/office/drawing/2014/main" id="{B0C2FF1D-F9F2-45FF-A599-4BB6682E9380}"/>
              </a:ext>
            </a:extLst>
          </p:cNvPr>
          <p:cNvSpPr txBox="1"/>
          <p:nvPr/>
        </p:nvSpPr>
        <p:spPr>
          <a:xfrm>
            <a:off x="1757778" y="1834266"/>
            <a:ext cx="4802820" cy="2123658"/>
          </a:xfrm>
          <a:prstGeom prst="rect">
            <a:avLst/>
          </a:prstGeom>
          <a:noFill/>
        </p:spPr>
        <p:txBody>
          <a:bodyPr wrap="square" rtlCol="0" anchor="t">
            <a:spAutoFit/>
          </a:bodyPr>
          <a:lstStyle/>
          <a:p>
            <a:pPr marL="285750" indent="-285750">
              <a:buFont typeface="Arial" panose="020B0604020202020204" pitchFamily="34" charset="0"/>
              <a:buChar char="•"/>
            </a:pPr>
            <a:r>
              <a:rPr lang="en-US" sz="1200"/>
              <a:t>In 2015, worldwide demand for graphic paper declined for the first time ever</a:t>
            </a:r>
          </a:p>
          <a:p>
            <a:pPr marL="285750" indent="-285750">
              <a:buFont typeface="Arial" panose="020B0604020202020204" pitchFamily="34" charset="0"/>
              <a:buChar char="•"/>
            </a:pPr>
            <a:r>
              <a:rPr lang="en-US" sz="1200"/>
              <a:t>Exciting new opportunities in specialized paper, sustainable packaging, and digitalization offer new avenues for growth for the paper industry</a:t>
            </a:r>
          </a:p>
          <a:p>
            <a:pPr marL="285750" indent="-285750">
              <a:buFont typeface="Arial" panose="020B0604020202020204" pitchFamily="34" charset="0"/>
              <a:buChar char="•"/>
            </a:pPr>
            <a:r>
              <a:rPr lang="en-US" sz="1200"/>
              <a:t>This growth is being driven by societal changes, including our changing shopping habits. </a:t>
            </a:r>
          </a:p>
          <a:p>
            <a:pPr marL="285750" indent="-285750">
              <a:buFont typeface="Arial" panose="020B0604020202020204" pitchFamily="34" charset="0"/>
              <a:buChar char="•"/>
            </a:pPr>
            <a:r>
              <a:rPr lang="en-US" sz="1200"/>
              <a:t>Online shopping means there is a growing need for paper and carboard packaging materials.</a:t>
            </a:r>
          </a:p>
          <a:p>
            <a:pPr marL="285750" indent="-285750">
              <a:buFont typeface="Arial" panose="020B0604020202020204" pitchFamily="34" charset="0"/>
              <a:buChar char="•"/>
            </a:pPr>
            <a:r>
              <a:rPr lang="en-US" sz="1200"/>
              <a:t>In order to Improve product safety, paper manufacturers will design </a:t>
            </a:r>
            <a:r>
              <a:rPr lang="en-US" sz="1200" err="1"/>
              <a:t>newe</a:t>
            </a:r>
            <a:r>
              <a:rPr lang="en-US" sz="1200"/>
              <a:t> packaging solutions</a:t>
            </a:r>
          </a:p>
        </p:txBody>
      </p:sp>
      <p:sp>
        <p:nvSpPr>
          <p:cNvPr id="11" name="Content Placeholder 8">
            <a:extLst>
              <a:ext uri="{FF2B5EF4-FFF2-40B4-BE49-F238E27FC236}">
                <a16:creationId xmlns:a16="http://schemas.microsoft.com/office/drawing/2014/main" id="{F3337622-21F6-4682-B8AC-E821F40DBB8C}"/>
              </a:ext>
            </a:extLst>
          </p:cNvPr>
          <p:cNvSpPr txBox="1">
            <a:spLocks/>
          </p:cNvSpPr>
          <p:nvPr/>
        </p:nvSpPr>
        <p:spPr>
          <a:xfrm>
            <a:off x="6934940" y="1425326"/>
            <a:ext cx="4802820" cy="352725"/>
          </a:xfrm>
          <a:prstGeom prst="rect">
            <a:avLst/>
          </a:prstGeom>
          <a:solidFill>
            <a:srgbClr val="EDEDED"/>
          </a:solidFill>
        </p:spPr>
        <p:txBody>
          <a:bodyPr vert="horz" wrap="square" lIns="91440" tIns="45720" rIns="91440" bIns="45720" rtlCol="0">
            <a:spAutoFit/>
          </a:bodyPr>
          <a:lstStyle>
            <a:lvl1pPr marL="457200" indent="-457200" algn="l" defTabSz="914400" rtl="0" eaLnBrk="1" latinLnBrk="0" hangingPunct="1">
              <a:lnSpc>
                <a:spcPct val="94000"/>
              </a:lnSpc>
              <a:spcBef>
                <a:spcPts val="1000"/>
              </a:spcBef>
              <a:spcAft>
                <a:spcPts val="200"/>
              </a:spcAft>
              <a:buFont typeface="+mj-lt"/>
              <a:buAutoNum type="arabicPeriod"/>
              <a:defRPr sz="2000" kern="1200" baseline="0">
                <a:solidFill>
                  <a:srgbClr val="666666"/>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rgbClr val="666666"/>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rgbClr val="666666"/>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rgbClr val="666666"/>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rgbClr val="666666"/>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en-US" sz="1800">
                <a:solidFill>
                  <a:srgbClr val="1B1A19"/>
                </a:solidFill>
              </a:rPr>
              <a:t>Coated Paper Market</a:t>
            </a:r>
            <a:endParaRPr lang="en-US" sz="1100">
              <a:solidFill>
                <a:srgbClr val="1B1A19"/>
              </a:solidFill>
            </a:endParaRPr>
          </a:p>
        </p:txBody>
      </p:sp>
      <p:sp>
        <p:nvSpPr>
          <p:cNvPr id="13" name="TextBox 12">
            <a:extLst>
              <a:ext uri="{FF2B5EF4-FFF2-40B4-BE49-F238E27FC236}">
                <a16:creationId xmlns:a16="http://schemas.microsoft.com/office/drawing/2014/main" id="{FD98C0BA-211A-4C04-AD0E-DD453659B0F0}"/>
              </a:ext>
            </a:extLst>
          </p:cNvPr>
          <p:cNvSpPr txBox="1"/>
          <p:nvPr/>
        </p:nvSpPr>
        <p:spPr>
          <a:xfrm>
            <a:off x="6934939" y="1958082"/>
            <a:ext cx="4802820" cy="2123658"/>
          </a:xfrm>
          <a:prstGeom prst="rect">
            <a:avLst/>
          </a:prstGeom>
          <a:noFill/>
        </p:spPr>
        <p:txBody>
          <a:bodyPr wrap="square" rtlCol="0" anchor="t">
            <a:spAutoFit/>
          </a:bodyPr>
          <a:lstStyle/>
          <a:p>
            <a:pPr marL="285750" indent="-285750">
              <a:buFont typeface="Arial" panose="020B0604020202020204" pitchFamily="34" charset="0"/>
              <a:buChar char="•"/>
            </a:pPr>
            <a:r>
              <a:rPr lang="en-US" sz="1200"/>
              <a:t>Global coated paper market size is forecast to be worth more than USD 57 billion by the end of 2024</a:t>
            </a:r>
          </a:p>
          <a:p>
            <a:pPr marL="285750" indent="-285750">
              <a:buFont typeface="Arial" panose="020B0604020202020204" pitchFamily="34" charset="0"/>
              <a:buChar char="•"/>
            </a:pPr>
            <a:r>
              <a:rPr lang="en-US" sz="1200"/>
              <a:t>the coated paper market is led by the packaging industry which accounted for over 48% of the overall share in 2015</a:t>
            </a:r>
          </a:p>
          <a:p>
            <a:pPr marL="285750" indent="-285750">
              <a:buFont typeface="Arial" panose="020B0604020202020204" pitchFamily="34" charset="0"/>
              <a:buChar char="•"/>
            </a:pPr>
            <a:r>
              <a:rPr lang="en-US" sz="1200"/>
              <a:t>Printing industry will lose its share owing to the increasing digitalization and popularization of e-books and online magazines and newspapers</a:t>
            </a:r>
          </a:p>
          <a:p>
            <a:pPr marL="285750" indent="-285750">
              <a:buFont typeface="Arial" panose="020B0604020202020204" pitchFamily="34" charset="0"/>
              <a:buChar char="•"/>
            </a:pPr>
            <a:r>
              <a:rPr lang="en-US" sz="1200"/>
              <a:t>Europe coated paper market size will remain mature in terms of growth opportunities, recording a revenue over USD 14 million in 2015. Asia Pacific is likely to be the most rapidly growing region with CAGR over 6% from 2016 to 2024</a:t>
            </a:r>
          </a:p>
        </p:txBody>
      </p:sp>
      <p:sp>
        <p:nvSpPr>
          <p:cNvPr id="14" name="Content Placeholder 8">
            <a:extLst>
              <a:ext uri="{FF2B5EF4-FFF2-40B4-BE49-F238E27FC236}">
                <a16:creationId xmlns:a16="http://schemas.microsoft.com/office/drawing/2014/main" id="{4E79293F-ABB4-49B2-BC4C-A36D2C107918}"/>
              </a:ext>
            </a:extLst>
          </p:cNvPr>
          <p:cNvSpPr txBox="1">
            <a:spLocks/>
          </p:cNvSpPr>
          <p:nvPr/>
        </p:nvSpPr>
        <p:spPr>
          <a:xfrm>
            <a:off x="1792661" y="4213858"/>
            <a:ext cx="9945098" cy="352725"/>
          </a:xfrm>
          <a:prstGeom prst="rect">
            <a:avLst/>
          </a:prstGeom>
          <a:solidFill>
            <a:srgbClr val="EDEDED"/>
          </a:solidFill>
        </p:spPr>
        <p:txBody>
          <a:bodyPr vert="horz" wrap="square" lIns="91440" tIns="45720" rIns="91440" bIns="45720" rtlCol="0">
            <a:spAutoFit/>
          </a:bodyPr>
          <a:lstStyle>
            <a:lvl1pPr marL="457200" indent="-457200" algn="l" defTabSz="914400" rtl="0" eaLnBrk="1" latinLnBrk="0" hangingPunct="1">
              <a:lnSpc>
                <a:spcPct val="94000"/>
              </a:lnSpc>
              <a:spcBef>
                <a:spcPts val="1000"/>
              </a:spcBef>
              <a:spcAft>
                <a:spcPts val="200"/>
              </a:spcAft>
              <a:buFont typeface="+mj-lt"/>
              <a:buAutoNum type="arabicPeriod"/>
              <a:defRPr sz="2000" kern="1200" baseline="0">
                <a:solidFill>
                  <a:srgbClr val="666666"/>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rgbClr val="666666"/>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rgbClr val="666666"/>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rgbClr val="666666"/>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rgbClr val="666666"/>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mj-lt"/>
              <a:buNone/>
            </a:pPr>
            <a:r>
              <a:rPr lang="en-US" sz="1800">
                <a:solidFill>
                  <a:srgbClr val="1B1A19"/>
                </a:solidFill>
              </a:rPr>
              <a:t>Neenah Business Trend</a:t>
            </a:r>
          </a:p>
        </p:txBody>
      </p:sp>
      <p:sp>
        <p:nvSpPr>
          <p:cNvPr id="16" name="TextBox 15">
            <a:extLst>
              <a:ext uri="{FF2B5EF4-FFF2-40B4-BE49-F238E27FC236}">
                <a16:creationId xmlns:a16="http://schemas.microsoft.com/office/drawing/2014/main" id="{25297509-1F97-4550-8C1F-CF689246FDD9}"/>
              </a:ext>
            </a:extLst>
          </p:cNvPr>
          <p:cNvSpPr txBox="1"/>
          <p:nvPr/>
        </p:nvSpPr>
        <p:spPr>
          <a:xfrm>
            <a:off x="1792661" y="4773490"/>
            <a:ext cx="9945098" cy="1569660"/>
          </a:xfrm>
          <a:prstGeom prst="rect">
            <a:avLst/>
          </a:prstGeom>
          <a:noFill/>
        </p:spPr>
        <p:txBody>
          <a:bodyPr wrap="square" rtlCol="0" anchor="t">
            <a:spAutoFit/>
          </a:bodyPr>
          <a:lstStyle/>
          <a:p>
            <a:pPr marL="285750" indent="-285750">
              <a:buFont typeface="Arial" panose="020B0604020202020204" pitchFamily="34" charset="0"/>
              <a:buChar char="•"/>
            </a:pPr>
            <a:r>
              <a:rPr lang="en-US" sz="1200"/>
              <a:t>Neenah wants to keep the U.S. as its primary market to produce and sell its products since Neenah  bought lots of manufacturing facilities in the U.S and England which will This acquisition added specialty coating and finishing capabilities, notably in premium packaging and technical products on August ,2015 Sold the factory which produce  specialty papers  in German on October 2015</a:t>
            </a:r>
          </a:p>
          <a:p>
            <a:pPr marL="285750" indent="-285750">
              <a:buFont typeface="Arial" panose="020B0604020202020204" pitchFamily="34" charset="0"/>
              <a:buChar char="•"/>
            </a:pPr>
            <a:r>
              <a:rPr lang="en-US" sz="1200"/>
              <a:t> Neenah spent 80 million USD to gain the market share in transportation filtration that increased sales 2017</a:t>
            </a:r>
          </a:p>
          <a:p>
            <a:pPr marL="285750" indent="-285750">
              <a:buFont typeface="Arial" panose="020B0604020202020204" pitchFamily="34" charset="0"/>
              <a:buChar char="•"/>
            </a:pPr>
            <a:r>
              <a:rPr lang="en-US" sz="1200"/>
              <a:t> Further investment will increase Neenah's size, growth rate, and portfolio diversification, which will increase market penetration and customer base. Neenah has invested in high growth specialty markets such as filtration, digital image transfer, and premium packaging</a:t>
            </a:r>
          </a:p>
          <a:p>
            <a:pPr marL="285750" indent="-285750">
              <a:buFont typeface="Arial" panose="020B0604020202020204" pitchFamily="34" charset="0"/>
              <a:buChar char="•"/>
            </a:pPr>
            <a:r>
              <a:rPr lang="en-US" sz="1200"/>
              <a:t>Neenah prioritizes customer satisfaction and retention</a:t>
            </a:r>
          </a:p>
          <a:p>
            <a:pPr marL="285750" indent="-285750">
              <a:buFont typeface="Arial" panose="020B0604020202020204" pitchFamily="34" charset="0"/>
              <a:buChar char="•"/>
            </a:pPr>
            <a:endParaRPr lang="en-US" sz="1200"/>
          </a:p>
        </p:txBody>
      </p:sp>
    </p:spTree>
    <p:extLst>
      <p:ext uri="{BB962C8B-B14F-4D97-AF65-F5344CB8AC3E}">
        <p14:creationId xmlns:p14="http://schemas.microsoft.com/office/powerpoint/2010/main" val="320497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BAE3AD6A-5233-4FBC-9DC4-DFFF556EF2AD}"/>
              </a:ext>
            </a:extLst>
          </p:cNvPr>
          <p:cNvPicPr>
            <a:picLocks noGrp="1" noChangeAspect="1"/>
          </p:cNvPicPr>
          <p:nvPr>
            <p:ph sz="half" idx="1"/>
          </p:nvPr>
        </p:nvPicPr>
        <p:blipFill>
          <a:blip r:embed="rId3"/>
          <a:stretch>
            <a:fillRect/>
          </a:stretch>
        </p:blipFill>
        <p:spPr>
          <a:xfrm>
            <a:off x="3404250" y="1724737"/>
            <a:ext cx="8218257" cy="4930955"/>
          </a:xfrm>
          <a:prstGeom prst="rect">
            <a:avLst/>
          </a:prstGeom>
        </p:spPr>
      </p:pic>
      <p:sp>
        <p:nvSpPr>
          <p:cNvPr id="6" name="Text Placeholder 5">
            <a:extLst>
              <a:ext uri="{FF2B5EF4-FFF2-40B4-BE49-F238E27FC236}">
                <a16:creationId xmlns:a16="http://schemas.microsoft.com/office/drawing/2014/main" id="{1C5E621C-85D7-4912-B73B-838B13DCD658}"/>
              </a:ext>
            </a:extLst>
          </p:cNvPr>
          <p:cNvSpPr>
            <a:spLocks noGrp="1"/>
          </p:cNvSpPr>
          <p:nvPr>
            <p:ph type="body" sz="quarter" idx="14"/>
          </p:nvPr>
        </p:nvSpPr>
        <p:spPr/>
        <p:txBody>
          <a:bodyPr>
            <a:normAutofit fontScale="92500" lnSpcReduction="10000"/>
          </a:bodyPr>
          <a:lstStyle/>
          <a:p>
            <a:r>
              <a:rPr lang="en-US"/>
              <a:t>Public Market Perspectives</a:t>
            </a:r>
          </a:p>
        </p:txBody>
      </p:sp>
      <p:sp>
        <p:nvSpPr>
          <p:cNvPr id="4" name="Slide Number Placeholder 3">
            <a:extLst>
              <a:ext uri="{FF2B5EF4-FFF2-40B4-BE49-F238E27FC236}">
                <a16:creationId xmlns:a16="http://schemas.microsoft.com/office/drawing/2014/main" id="{ACD37200-B015-45FD-A803-24242DB811C6}"/>
              </a:ext>
            </a:extLst>
          </p:cNvPr>
          <p:cNvSpPr>
            <a:spLocks noGrp="1"/>
          </p:cNvSpPr>
          <p:nvPr>
            <p:ph type="sldNum" sz="quarter" idx="12"/>
          </p:nvPr>
        </p:nvSpPr>
        <p:spPr/>
        <p:txBody>
          <a:bodyPr/>
          <a:lstStyle/>
          <a:p>
            <a:fld id="{69E57DC2-970A-4B3E-BB1C-7A09969E49DF}" type="slidenum">
              <a:rPr lang="en-US" smtClean="0"/>
              <a:pPr/>
              <a:t>14</a:t>
            </a:fld>
            <a:endParaRPr lang="en-US"/>
          </a:p>
        </p:txBody>
      </p:sp>
      <p:sp>
        <p:nvSpPr>
          <p:cNvPr id="2" name="Title 1">
            <a:extLst>
              <a:ext uri="{FF2B5EF4-FFF2-40B4-BE49-F238E27FC236}">
                <a16:creationId xmlns:a16="http://schemas.microsoft.com/office/drawing/2014/main" id="{C3F467A1-961B-4F79-90DD-62D8FC8A5D11}"/>
              </a:ext>
            </a:extLst>
          </p:cNvPr>
          <p:cNvSpPr>
            <a:spLocks noGrp="1"/>
          </p:cNvSpPr>
          <p:nvPr>
            <p:ph type="title"/>
          </p:nvPr>
        </p:nvSpPr>
        <p:spPr/>
        <p:txBody>
          <a:bodyPr>
            <a:normAutofit fontScale="90000"/>
          </a:bodyPr>
          <a:lstStyle/>
          <a:p>
            <a:r>
              <a:rPr lang="en-US"/>
              <a:t>Absolute Share Price Performance</a:t>
            </a:r>
          </a:p>
        </p:txBody>
      </p:sp>
      <p:sp>
        <p:nvSpPr>
          <p:cNvPr id="22" name="TextBox 21">
            <a:extLst>
              <a:ext uri="{FF2B5EF4-FFF2-40B4-BE49-F238E27FC236}">
                <a16:creationId xmlns:a16="http://schemas.microsoft.com/office/drawing/2014/main" id="{C1F8144B-B30A-40D7-85FD-6AF321AEAC74}"/>
              </a:ext>
            </a:extLst>
          </p:cNvPr>
          <p:cNvSpPr txBox="1"/>
          <p:nvPr/>
        </p:nvSpPr>
        <p:spPr>
          <a:xfrm>
            <a:off x="3071673" y="1416960"/>
            <a:ext cx="8954484" cy="307777"/>
          </a:xfrm>
          <a:prstGeom prst="rect">
            <a:avLst/>
          </a:prstGeom>
          <a:solidFill>
            <a:srgbClr val="EDEDED"/>
          </a:solidFill>
        </p:spPr>
        <p:txBody>
          <a:bodyPr wrap="square" rtlCol="0">
            <a:spAutoFit/>
          </a:bodyPr>
          <a:lstStyle/>
          <a:p>
            <a:pPr algn="ctr"/>
            <a:r>
              <a:rPr lang="en-US" sz="1400"/>
              <a:t>18 Month Share Price Performance</a:t>
            </a:r>
          </a:p>
        </p:txBody>
      </p:sp>
      <p:pic>
        <p:nvPicPr>
          <p:cNvPr id="24" name="Picture 23">
            <a:extLst>
              <a:ext uri="{FF2B5EF4-FFF2-40B4-BE49-F238E27FC236}">
                <a16:creationId xmlns:a16="http://schemas.microsoft.com/office/drawing/2014/main" id="{8A698DAA-B4E5-4A87-8F3E-0B78E0B1D67B}"/>
              </a:ext>
            </a:extLst>
          </p:cNvPr>
          <p:cNvPicPr>
            <a:picLocks noChangeAspect="1"/>
          </p:cNvPicPr>
          <p:nvPr/>
        </p:nvPicPr>
        <p:blipFill>
          <a:blip r:embed="rId4"/>
          <a:stretch>
            <a:fillRect/>
          </a:stretch>
        </p:blipFill>
        <p:spPr>
          <a:xfrm>
            <a:off x="183598" y="3718962"/>
            <a:ext cx="2682939" cy="1071979"/>
          </a:xfrm>
          <a:prstGeom prst="rect">
            <a:avLst/>
          </a:prstGeom>
        </p:spPr>
      </p:pic>
      <p:sp>
        <p:nvSpPr>
          <p:cNvPr id="25" name="TextBox 24">
            <a:extLst>
              <a:ext uri="{FF2B5EF4-FFF2-40B4-BE49-F238E27FC236}">
                <a16:creationId xmlns:a16="http://schemas.microsoft.com/office/drawing/2014/main" id="{D7A7FB79-35F1-4BE3-A9AB-3450707551C6}"/>
              </a:ext>
            </a:extLst>
          </p:cNvPr>
          <p:cNvSpPr txBox="1"/>
          <p:nvPr/>
        </p:nvSpPr>
        <p:spPr>
          <a:xfrm>
            <a:off x="1495164" y="3362111"/>
            <a:ext cx="683584" cy="361637"/>
          </a:xfrm>
          <a:prstGeom prst="rect">
            <a:avLst/>
          </a:prstGeom>
          <a:solidFill>
            <a:srgbClr val="3C3C3C"/>
          </a:solidFill>
        </p:spPr>
        <p:txBody>
          <a:bodyPr wrap="square" rtlCol="0">
            <a:spAutoFit/>
          </a:bodyPr>
          <a:lstStyle/>
          <a:p>
            <a:pPr algn="ctr"/>
            <a:endParaRPr lang="en-US" sz="500">
              <a:solidFill>
                <a:schemeClr val="bg1"/>
              </a:solidFill>
            </a:endParaRPr>
          </a:p>
          <a:p>
            <a:pPr algn="ctr"/>
            <a:r>
              <a:rPr lang="en-US" sz="1050">
                <a:solidFill>
                  <a:schemeClr val="bg1"/>
                </a:solidFill>
              </a:rPr>
              <a:t>Price</a:t>
            </a:r>
          </a:p>
          <a:p>
            <a:pPr algn="ctr"/>
            <a:endParaRPr lang="en-US" sz="200">
              <a:solidFill>
                <a:schemeClr val="bg1"/>
              </a:solidFill>
            </a:endParaRPr>
          </a:p>
        </p:txBody>
      </p:sp>
      <p:sp>
        <p:nvSpPr>
          <p:cNvPr id="26" name="TextBox 25">
            <a:extLst>
              <a:ext uri="{FF2B5EF4-FFF2-40B4-BE49-F238E27FC236}">
                <a16:creationId xmlns:a16="http://schemas.microsoft.com/office/drawing/2014/main" id="{FE4DA648-2FF4-4E7A-8877-85248BD03193}"/>
              </a:ext>
            </a:extLst>
          </p:cNvPr>
          <p:cNvSpPr txBox="1"/>
          <p:nvPr/>
        </p:nvSpPr>
        <p:spPr>
          <a:xfrm>
            <a:off x="2213365" y="3360335"/>
            <a:ext cx="858307" cy="369332"/>
          </a:xfrm>
          <a:prstGeom prst="rect">
            <a:avLst/>
          </a:prstGeom>
          <a:solidFill>
            <a:srgbClr val="3C3C3C"/>
          </a:solidFill>
        </p:spPr>
        <p:txBody>
          <a:bodyPr wrap="square" rtlCol="0">
            <a:spAutoFit/>
          </a:bodyPr>
          <a:lstStyle/>
          <a:p>
            <a:r>
              <a:rPr lang="en-US" sz="900">
                <a:solidFill>
                  <a:schemeClr val="bg1"/>
                </a:solidFill>
              </a:rPr>
              <a:t>% Premium /Discount</a:t>
            </a:r>
          </a:p>
        </p:txBody>
      </p:sp>
      <p:sp>
        <p:nvSpPr>
          <p:cNvPr id="27" name="TextBox 26">
            <a:extLst>
              <a:ext uri="{FF2B5EF4-FFF2-40B4-BE49-F238E27FC236}">
                <a16:creationId xmlns:a16="http://schemas.microsoft.com/office/drawing/2014/main" id="{CE00659F-C1E1-4F6E-9925-6D8CB010F617}"/>
              </a:ext>
            </a:extLst>
          </p:cNvPr>
          <p:cNvSpPr txBox="1"/>
          <p:nvPr/>
        </p:nvSpPr>
        <p:spPr>
          <a:xfrm>
            <a:off x="69898" y="2990499"/>
            <a:ext cx="3001774" cy="307777"/>
          </a:xfrm>
          <a:prstGeom prst="rect">
            <a:avLst/>
          </a:prstGeom>
          <a:solidFill>
            <a:srgbClr val="EDEDED"/>
          </a:solidFill>
        </p:spPr>
        <p:txBody>
          <a:bodyPr wrap="square" rtlCol="0">
            <a:spAutoFit/>
          </a:bodyPr>
          <a:lstStyle/>
          <a:p>
            <a:pPr algn="ctr"/>
            <a:r>
              <a:rPr lang="en-US" sz="1400"/>
              <a:t>Share Price Statistics</a:t>
            </a:r>
          </a:p>
        </p:txBody>
      </p:sp>
      <p:sp>
        <p:nvSpPr>
          <p:cNvPr id="28" name="TextBox 27">
            <a:extLst>
              <a:ext uri="{FF2B5EF4-FFF2-40B4-BE49-F238E27FC236}">
                <a16:creationId xmlns:a16="http://schemas.microsoft.com/office/drawing/2014/main" id="{4AA79529-0B52-4994-AAB8-9D4C186A76EE}"/>
              </a:ext>
            </a:extLst>
          </p:cNvPr>
          <p:cNvSpPr txBox="1"/>
          <p:nvPr/>
        </p:nvSpPr>
        <p:spPr>
          <a:xfrm>
            <a:off x="130330" y="4798801"/>
            <a:ext cx="2941342" cy="307777"/>
          </a:xfrm>
          <a:prstGeom prst="rect">
            <a:avLst/>
          </a:prstGeom>
          <a:solidFill>
            <a:srgbClr val="EDEDED"/>
          </a:solidFill>
        </p:spPr>
        <p:txBody>
          <a:bodyPr wrap="square" rtlCol="0">
            <a:spAutoFit/>
          </a:bodyPr>
          <a:lstStyle/>
          <a:p>
            <a:pPr algn="ctr"/>
            <a:r>
              <a:rPr lang="en-US" sz="1400"/>
              <a:t>Five-Year Price Performance</a:t>
            </a:r>
          </a:p>
        </p:txBody>
      </p:sp>
      <p:pic>
        <p:nvPicPr>
          <p:cNvPr id="29" name="Picture 28">
            <a:extLst>
              <a:ext uri="{FF2B5EF4-FFF2-40B4-BE49-F238E27FC236}">
                <a16:creationId xmlns:a16="http://schemas.microsoft.com/office/drawing/2014/main" id="{A4CA1869-8241-4B21-B6E9-6DE627F8E0F6}"/>
              </a:ext>
            </a:extLst>
          </p:cNvPr>
          <p:cNvPicPr>
            <a:picLocks noChangeAspect="1"/>
          </p:cNvPicPr>
          <p:nvPr/>
        </p:nvPicPr>
        <p:blipFill>
          <a:blip r:embed="rId5"/>
          <a:stretch>
            <a:fillRect/>
          </a:stretch>
        </p:blipFill>
        <p:spPr>
          <a:xfrm>
            <a:off x="183598" y="5116606"/>
            <a:ext cx="2682939" cy="1559828"/>
          </a:xfrm>
          <a:prstGeom prst="rect">
            <a:avLst/>
          </a:prstGeom>
        </p:spPr>
      </p:pic>
      <p:sp>
        <p:nvSpPr>
          <p:cNvPr id="30" name="TextBox 29">
            <a:extLst>
              <a:ext uri="{FF2B5EF4-FFF2-40B4-BE49-F238E27FC236}">
                <a16:creationId xmlns:a16="http://schemas.microsoft.com/office/drawing/2014/main" id="{43E7CD60-1D41-440C-8C82-CD27378B70D5}"/>
              </a:ext>
            </a:extLst>
          </p:cNvPr>
          <p:cNvSpPr txBox="1"/>
          <p:nvPr/>
        </p:nvSpPr>
        <p:spPr>
          <a:xfrm>
            <a:off x="2195609" y="5184556"/>
            <a:ext cx="573264" cy="1324889"/>
          </a:xfrm>
          <a:prstGeom prst="rect">
            <a:avLst/>
          </a:prstGeom>
          <a:noFill/>
          <a:ln>
            <a:solidFill>
              <a:schemeClr val="tx1"/>
            </a:solidFill>
            <a:prstDash val="dash"/>
          </a:ln>
        </p:spPr>
        <p:txBody>
          <a:bodyPr wrap="square" rtlCol="0">
            <a:spAutoFit/>
          </a:bodyPr>
          <a:lstStyle/>
          <a:p>
            <a:endParaRPr lang="en-US"/>
          </a:p>
        </p:txBody>
      </p:sp>
      <p:sp>
        <p:nvSpPr>
          <p:cNvPr id="3" name="TextBox 2">
            <a:extLst>
              <a:ext uri="{FF2B5EF4-FFF2-40B4-BE49-F238E27FC236}">
                <a16:creationId xmlns:a16="http://schemas.microsoft.com/office/drawing/2014/main" id="{06231B5F-0CFB-4F75-8874-53F741415D33}"/>
              </a:ext>
            </a:extLst>
          </p:cNvPr>
          <p:cNvSpPr txBox="1"/>
          <p:nvPr/>
        </p:nvSpPr>
        <p:spPr>
          <a:xfrm>
            <a:off x="6693764" y="2348348"/>
            <a:ext cx="1287262" cy="1015663"/>
          </a:xfrm>
          <a:prstGeom prst="rect">
            <a:avLst/>
          </a:prstGeom>
          <a:solidFill>
            <a:srgbClr val="3C3C3C"/>
          </a:solidFill>
        </p:spPr>
        <p:txBody>
          <a:bodyPr wrap="square" rtlCol="0">
            <a:spAutoFit/>
          </a:bodyPr>
          <a:lstStyle/>
          <a:p>
            <a:r>
              <a:rPr lang="en-US" sz="1200">
                <a:solidFill>
                  <a:schemeClr val="bg1"/>
                </a:solidFill>
              </a:rPr>
              <a:t>8/28/18: Insiders sells 8000 shares with a values of $714,480</a:t>
            </a:r>
          </a:p>
        </p:txBody>
      </p:sp>
      <p:cxnSp>
        <p:nvCxnSpPr>
          <p:cNvPr id="9" name="Straight Arrow Connector 8">
            <a:extLst>
              <a:ext uri="{FF2B5EF4-FFF2-40B4-BE49-F238E27FC236}">
                <a16:creationId xmlns:a16="http://schemas.microsoft.com/office/drawing/2014/main" id="{063D0AE6-E7B9-419C-B8BE-FF37A0120B5C}"/>
              </a:ext>
            </a:extLst>
          </p:cNvPr>
          <p:cNvCxnSpPr/>
          <p:nvPr/>
        </p:nvCxnSpPr>
        <p:spPr>
          <a:xfrm flipV="1">
            <a:off x="6096000" y="2885243"/>
            <a:ext cx="597764" cy="105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D8523FF-E81B-463A-82AD-275A1A59B45A}"/>
              </a:ext>
            </a:extLst>
          </p:cNvPr>
          <p:cNvSpPr txBox="1"/>
          <p:nvPr/>
        </p:nvSpPr>
        <p:spPr>
          <a:xfrm>
            <a:off x="5301449" y="3527394"/>
            <a:ext cx="1287262" cy="1015663"/>
          </a:xfrm>
          <a:prstGeom prst="rect">
            <a:avLst/>
          </a:prstGeom>
          <a:solidFill>
            <a:srgbClr val="3C3C3C"/>
          </a:solidFill>
        </p:spPr>
        <p:txBody>
          <a:bodyPr wrap="square" rtlCol="0">
            <a:spAutoFit/>
          </a:bodyPr>
          <a:lstStyle/>
          <a:p>
            <a:r>
              <a:rPr lang="en-US" sz="1200">
                <a:solidFill>
                  <a:schemeClr val="bg1"/>
                </a:solidFill>
              </a:rPr>
              <a:t>8/23/18: Insiders sells 2000 shares with a values of $17800</a:t>
            </a:r>
          </a:p>
        </p:txBody>
      </p:sp>
      <p:cxnSp>
        <p:nvCxnSpPr>
          <p:cNvPr id="11" name="Straight Arrow Connector 10">
            <a:extLst>
              <a:ext uri="{FF2B5EF4-FFF2-40B4-BE49-F238E27FC236}">
                <a16:creationId xmlns:a16="http://schemas.microsoft.com/office/drawing/2014/main" id="{8E574740-373D-4B15-ACCF-B5ED3B8331F6}"/>
              </a:ext>
            </a:extLst>
          </p:cNvPr>
          <p:cNvCxnSpPr>
            <a:cxnSpLocks/>
          </p:cNvCxnSpPr>
          <p:nvPr/>
        </p:nvCxnSpPr>
        <p:spPr>
          <a:xfrm flipH="1">
            <a:off x="5557422" y="2937871"/>
            <a:ext cx="518721" cy="589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651938F-DDC0-4DBD-9D95-B560642ABF19}"/>
              </a:ext>
            </a:extLst>
          </p:cNvPr>
          <p:cNvSpPr txBox="1"/>
          <p:nvPr/>
        </p:nvSpPr>
        <p:spPr>
          <a:xfrm>
            <a:off x="6806026" y="4421810"/>
            <a:ext cx="1287262" cy="1200329"/>
          </a:xfrm>
          <a:prstGeom prst="rect">
            <a:avLst/>
          </a:prstGeom>
          <a:solidFill>
            <a:srgbClr val="3C3C3C"/>
          </a:solidFill>
        </p:spPr>
        <p:txBody>
          <a:bodyPr wrap="square" rtlCol="0">
            <a:spAutoFit/>
          </a:bodyPr>
          <a:lstStyle/>
          <a:p>
            <a:r>
              <a:rPr lang="en-US" sz="1200">
                <a:solidFill>
                  <a:schemeClr val="bg1"/>
                </a:solidFill>
              </a:rPr>
              <a:t>11/13/18: board members sells 6000 shares with a values of $448,787</a:t>
            </a:r>
          </a:p>
        </p:txBody>
      </p:sp>
      <p:cxnSp>
        <p:nvCxnSpPr>
          <p:cNvPr id="14" name="Straight Arrow Connector 13">
            <a:extLst>
              <a:ext uri="{FF2B5EF4-FFF2-40B4-BE49-F238E27FC236}">
                <a16:creationId xmlns:a16="http://schemas.microsoft.com/office/drawing/2014/main" id="{95E8B15E-9C29-444C-A6E0-D1AA36197C3E}"/>
              </a:ext>
            </a:extLst>
          </p:cNvPr>
          <p:cNvCxnSpPr/>
          <p:nvPr/>
        </p:nvCxnSpPr>
        <p:spPr>
          <a:xfrm>
            <a:off x="6693764" y="3718962"/>
            <a:ext cx="284085" cy="702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6F95DC3-85E9-4FF8-AD01-9F792D631647}"/>
              </a:ext>
            </a:extLst>
          </p:cNvPr>
          <p:cNvSpPr txBox="1"/>
          <p:nvPr/>
        </p:nvSpPr>
        <p:spPr>
          <a:xfrm>
            <a:off x="183598" y="1724737"/>
            <a:ext cx="3136651" cy="1077218"/>
          </a:xfrm>
          <a:prstGeom prst="rect">
            <a:avLst/>
          </a:prstGeom>
          <a:noFill/>
        </p:spPr>
        <p:txBody>
          <a:bodyPr wrap="square" rtlCol="0" anchor="t">
            <a:spAutoFit/>
          </a:bodyPr>
          <a:lstStyle/>
          <a:p>
            <a:r>
              <a:rPr lang="en-US" sz="1600"/>
              <a:t>Neenah’s share price</a:t>
            </a:r>
          </a:p>
          <a:p>
            <a:r>
              <a:rPr lang="en-US" sz="1600"/>
              <a:t>has seen a gradual decline through the end of 2018, the price is stable around $60-75.</a:t>
            </a:r>
          </a:p>
        </p:txBody>
      </p:sp>
      <p:cxnSp>
        <p:nvCxnSpPr>
          <p:cNvPr id="17" name="Straight Connector 16">
            <a:extLst>
              <a:ext uri="{FF2B5EF4-FFF2-40B4-BE49-F238E27FC236}">
                <a16:creationId xmlns:a16="http://schemas.microsoft.com/office/drawing/2014/main" id="{3A00C54B-FBF9-449E-A90E-9618BD81A816}"/>
              </a:ext>
            </a:extLst>
          </p:cNvPr>
          <p:cNvCxnSpPr>
            <a:cxnSpLocks/>
          </p:cNvCxnSpPr>
          <p:nvPr/>
        </p:nvCxnSpPr>
        <p:spPr>
          <a:xfrm flipV="1">
            <a:off x="4367814" y="2801955"/>
            <a:ext cx="7658343" cy="38258"/>
          </a:xfrm>
          <a:prstGeom prst="line">
            <a:avLst/>
          </a:prstGeom>
          <a:ln>
            <a:solidFill>
              <a:srgbClr val="3C3C3C"/>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DF44F59-F59A-4328-93F5-6B5C4DCF26B9}"/>
              </a:ext>
            </a:extLst>
          </p:cNvPr>
          <p:cNvSpPr txBox="1"/>
          <p:nvPr/>
        </p:nvSpPr>
        <p:spPr>
          <a:xfrm>
            <a:off x="9960749" y="2441358"/>
            <a:ext cx="2015231" cy="307777"/>
          </a:xfrm>
          <a:prstGeom prst="rect">
            <a:avLst/>
          </a:prstGeom>
          <a:solidFill>
            <a:srgbClr val="EDEDED"/>
          </a:solidFill>
        </p:spPr>
        <p:txBody>
          <a:bodyPr wrap="square" rtlCol="0">
            <a:spAutoFit/>
          </a:bodyPr>
          <a:lstStyle/>
          <a:p>
            <a:r>
              <a:rPr lang="en-US" sz="1400">
                <a:solidFill>
                  <a:srgbClr val="1B1A19"/>
                </a:solidFill>
              </a:rPr>
              <a:t>Implied premium: ~38%</a:t>
            </a:r>
          </a:p>
        </p:txBody>
      </p:sp>
      <p:cxnSp>
        <p:nvCxnSpPr>
          <p:cNvPr id="31" name="Straight Connector 30">
            <a:extLst>
              <a:ext uri="{FF2B5EF4-FFF2-40B4-BE49-F238E27FC236}">
                <a16:creationId xmlns:a16="http://schemas.microsoft.com/office/drawing/2014/main" id="{66BE6741-50B6-4F49-9D2C-E24367853689}"/>
              </a:ext>
            </a:extLst>
          </p:cNvPr>
          <p:cNvCxnSpPr>
            <a:cxnSpLocks/>
          </p:cNvCxnSpPr>
          <p:nvPr/>
        </p:nvCxnSpPr>
        <p:spPr>
          <a:xfrm flipV="1">
            <a:off x="4387047" y="3540282"/>
            <a:ext cx="7658343" cy="38258"/>
          </a:xfrm>
          <a:prstGeom prst="line">
            <a:avLst/>
          </a:prstGeom>
          <a:ln>
            <a:solidFill>
              <a:srgbClr val="3C3C3C"/>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6826461-61DD-45F6-A860-C3F0B649C5BD}"/>
              </a:ext>
            </a:extLst>
          </p:cNvPr>
          <p:cNvSpPr txBox="1"/>
          <p:nvPr/>
        </p:nvSpPr>
        <p:spPr>
          <a:xfrm>
            <a:off x="9960748" y="3170811"/>
            <a:ext cx="2015231" cy="307777"/>
          </a:xfrm>
          <a:prstGeom prst="rect">
            <a:avLst/>
          </a:prstGeom>
          <a:solidFill>
            <a:srgbClr val="EDEDED"/>
          </a:solidFill>
        </p:spPr>
        <p:txBody>
          <a:bodyPr wrap="square" rtlCol="0">
            <a:spAutoFit/>
          </a:bodyPr>
          <a:lstStyle/>
          <a:p>
            <a:r>
              <a:rPr lang="en-US" sz="1400">
                <a:solidFill>
                  <a:srgbClr val="1B1A19"/>
                </a:solidFill>
              </a:rPr>
              <a:t>Implied premium: ~12%</a:t>
            </a:r>
          </a:p>
        </p:txBody>
      </p:sp>
    </p:spTree>
    <p:extLst>
      <p:ext uri="{BB962C8B-B14F-4D97-AF65-F5344CB8AC3E}">
        <p14:creationId xmlns:p14="http://schemas.microsoft.com/office/powerpoint/2010/main" val="3066855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4EE1DF-7562-4EB6-9595-0865A0B59585}"/>
              </a:ext>
            </a:extLst>
          </p:cNvPr>
          <p:cNvSpPr>
            <a:spLocks noGrp="1"/>
          </p:cNvSpPr>
          <p:nvPr>
            <p:ph type="sldNum" sz="quarter" idx="12"/>
          </p:nvPr>
        </p:nvSpPr>
        <p:spPr/>
        <p:txBody>
          <a:bodyPr/>
          <a:lstStyle/>
          <a:p>
            <a:fld id="{69E57DC2-970A-4B3E-BB1C-7A09969E49DF}" type="slidenum">
              <a:rPr lang="en-US" smtClean="0"/>
              <a:pPr/>
              <a:t>15</a:t>
            </a:fld>
            <a:endParaRPr lang="en-US"/>
          </a:p>
        </p:txBody>
      </p:sp>
      <p:sp>
        <p:nvSpPr>
          <p:cNvPr id="4" name="Content Placeholder 3">
            <a:extLst>
              <a:ext uri="{FF2B5EF4-FFF2-40B4-BE49-F238E27FC236}">
                <a16:creationId xmlns:a16="http://schemas.microsoft.com/office/drawing/2014/main" id="{38BA4A4A-F7E0-4BBC-A745-96449C9D9C4C}"/>
              </a:ext>
            </a:extLst>
          </p:cNvPr>
          <p:cNvSpPr>
            <a:spLocks noGrp="1"/>
          </p:cNvSpPr>
          <p:nvPr>
            <p:ph sz="quarter" idx="13"/>
          </p:nvPr>
        </p:nvSpPr>
        <p:spPr/>
        <p:txBody>
          <a:bodyPr vert="horz" lIns="91440" tIns="45720" rIns="91440" bIns="45720" rtlCol="0" anchor="t">
            <a:noAutofit/>
          </a:bodyPr>
          <a:lstStyle/>
          <a:p>
            <a:pPr marL="171450" indent="-171450">
              <a:buFont typeface="Arial" panose="020B0604020202020204" pitchFamily="34" charset="0"/>
              <a:buChar char="•"/>
            </a:pPr>
            <a:r>
              <a:rPr lang="en-US" sz="1300"/>
              <a:t>Neenah has traded in line with its competitor (SWM).</a:t>
            </a:r>
          </a:p>
          <a:p>
            <a:pPr marL="171450" indent="-171450">
              <a:buFont typeface="Arial" panose="020B0604020202020204" pitchFamily="34" charset="0"/>
              <a:buChar char="•"/>
            </a:pPr>
            <a:r>
              <a:rPr lang="en-US" sz="1300"/>
              <a:t>Glatfelter has had solid price performance in 2019</a:t>
            </a:r>
          </a:p>
          <a:p>
            <a:pPr marL="171450" indent="-171450">
              <a:buFont typeface="Arial" panose="020B0604020202020204" pitchFamily="34" charset="0"/>
              <a:buChar char="•"/>
            </a:pPr>
            <a:r>
              <a:rPr lang="en-US" sz="1300"/>
              <a:t>S&amp;P 500 has had the highest 3-YR return</a:t>
            </a:r>
          </a:p>
        </p:txBody>
      </p:sp>
      <p:sp>
        <p:nvSpPr>
          <p:cNvPr id="5" name="Text Placeholder 4">
            <a:extLst>
              <a:ext uri="{FF2B5EF4-FFF2-40B4-BE49-F238E27FC236}">
                <a16:creationId xmlns:a16="http://schemas.microsoft.com/office/drawing/2014/main" id="{DDD9A9EE-63D4-4441-A45E-00546262F6C8}"/>
              </a:ext>
            </a:extLst>
          </p:cNvPr>
          <p:cNvSpPr>
            <a:spLocks noGrp="1"/>
          </p:cNvSpPr>
          <p:nvPr>
            <p:ph type="body" sz="quarter" idx="14"/>
          </p:nvPr>
        </p:nvSpPr>
        <p:spPr/>
        <p:txBody>
          <a:bodyPr>
            <a:normAutofit fontScale="92500" lnSpcReduction="10000"/>
          </a:bodyPr>
          <a:lstStyle/>
          <a:p>
            <a:endParaRPr lang="en-US"/>
          </a:p>
        </p:txBody>
      </p:sp>
      <p:sp>
        <p:nvSpPr>
          <p:cNvPr id="6" name="Title 5">
            <a:extLst>
              <a:ext uri="{FF2B5EF4-FFF2-40B4-BE49-F238E27FC236}">
                <a16:creationId xmlns:a16="http://schemas.microsoft.com/office/drawing/2014/main" id="{74AFB528-1F45-44B5-97C8-60D305FEF43C}"/>
              </a:ext>
            </a:extLst>
          </p:cNvPr>
          <p:cNvSpPr>
            <a:spLocks noGrp="1"/>
          </p:cNvSpPr>
          <p:nvPr>
            <p:ph type="title"/>
          </p:nvPr>
        </p:nvSpPr>
        <p:spPr/>
        <p:txBody>
          <a:bodyPr>
            <a:normAutofit fontScale="90000"/>
          </a:bodyPr>
          <a:lstStyle/>
          <a:p>
            <a:r>
              <a:rPr lang="en-US"/>
              <a:t>Relative Share Price Performance</a:t>
            </a:r>
          </a:p>
        </p:txBody>
      </p:sp>
      <p:sp>
        <p:nvSpPr>
          <p:cNvPr id="14" name="TextBox 13">
            <a:extLst>
              <a:ext uri="{FF2B5EF4-FFF2-40B4-BE49-F238E27FC236}">
                <a16:creationId xmlns:a16="http://schemas.microsoft.com/office/drawing/2014/main" id="{93AE93AD-F17E-4753-BC5C-16EBBDCF8AF1}"/>
              </a:ext>
            </a:extLst>
          </p:cNvPr>
          <p:cNvSpPr txBox="1"/>
          <p:nvPr/>
        </p:nvSpPr>
        <p:spPr>
          <a:xfrm>
            <a:off x="1363631" y="2235910"/>
            <a:ext cx="5051407" cy="369332"/>
          </a:xfrm>
          <a:prstGeom prst="rect">
            <a:avLst/>
          </a:prstGeom>
          <a:solidFill>
            <a:srgbClr val="EDEDED"/>
          </a:solidFill>
        </p:spPr>
        <p:txBody>
          <a:bodyPr wrap="square" rtlCol="0">
            <a:spAutoFit/>
          </a:bodyPr>
          <a:lstStyle/>
          <a:p>
            <a:pPr algn="ctr"/>
            <a:r>
              <a:rPr lang="en-US"/>
              <a:t>One Year Relative Price Performance</a:t>
            </a:r>
          </a:p>
        </p:txBody>
      </p:sp>
      <p:sp>
        <p:nvSpPr>
          <p:cNvPr id="22" name="TextBox 21">
            <a:extLst>
              <a:ext uri="{FF2B5EF4-FFF2-40B4-BE49-F238E27FC236}">
                <a16:creationId xmlns:a16="http://schemas.microsoft.com/office/drawing/2014/main" id="{3AB0F511-74AD-4697-A1D3-7FFE40798180}"/>
              </a:ext>
            </a:extLst>
          </p:cNvPr>
          <p:cNvSpPr txBox="1"/>
          <p:nvPr/>
        </p:nvSpPr>
        <p:spPr>
          <a:xfrm>
            <a:off x="6960093" y="2227032"/>
            <a:ext cx="5051407" cy="369332"/>
          </a:xfrm>
          <a:prstGeom prst="rect">
            <a:avLst/>
          </a:prstGeom>
          <a:solidFill>
            <a:srgbClr val="EDEDED"/>
          </a:solidFill>
        </p:spPr>
        <p:txBody>
          <a:bodyPr wrap="square" rtlCol="0">
            <a:spAutoFit/>
          </a:bodyPr>
          <a:lstStyle/>
          <a:p>
            <a:pPr algn="ctr"/>
            <a:r>
              <a:rPr lang="en-US"/>
              <a:t>Three Year Relative Price Performance</a:t>
            </a:r>
          </a:p>
        </p:txBody>
      </p:sp>
      <p:pic>
        <p:nvPicPr>
          <p:cNvPr id="26" name="Picture 25">
            <a:extLst>
              <a:ext uri="{FF2B5EF4-FFF2-40B4-BE49-F238E27FC236}">
                <a16:creationId xmlns:a16="http://schemas.microsoft.com/office/drawing/2014/main" id="{A18826C9-0F98-4B2D-A70D-22862839D6CA}"/>
              </a:ext>
            </a:extLst>
          </p:cNvPr>
          <p:cNvPicPr>
            <a:picLocks noChangeAspect="1"/>
          </p:cNvPicPr>
          <p:nvPr/>
        </p:nvPicPr>
        <p:blipFill>
          <a:blip r:embed="rId2"/>
          <a:stretch>
            <a:fillRect/>
          </a:stretch>
        </p:blipFill>
        <p:spPr>
          <a:xfrm>
            <a:off x="1591589" y="2855331"/>
            <a:ext cx="10330728" cy="2966185"/>
          </a:xfrm>
          <a:prstGeom prst="rect">
            <a:avLst/>
          </a:prstGeom>
        </p:spPr>
      </p:pic>
      <p:sp>
        <p:nvSpPr>
          <p:cNvPr id="27" name="TextBox 26">
            <a:extLst>
              <a:ext uri="{FF2B5EF4-FFF2-40B4-BE49-F238E27FC236}">
                <a16:creationId xmlns:a16="http://schemas.microsoft.com/office/drawing/2014/main" id="{EB56EFE2-C093-4EE3-B6B4-0851A7FD1E8F}"/>
              </a:ext>
            </a:extLst>
          </p:cNvPr>
          <p:cNvSpPr txBox="1"/>
          <p:nvPr/>
        </p:nvSpPr>
        <p:spPr>
          <a:xfrm>
            <a:off x="6299627" y="3634264"/>
            <a:ext cx="630315" cy="261610"/>
          </a:xfrm>
          <a:prstGeom prst="rect">
            <a:avLst/>
          </a:prstGeom>
          <a:noFill/>
        </p:spPr>
        <p:txBody>
          <a:bodyPr wrap="square" rtlCol="0">
            <a:spAutoFit/>
          </a:bodyPr>
          <a:lstStyle/>
          <a:p>
            <a:r>
              <a:rPr lang="en-US" sz="1050">
                <a:solidFill>
                  <a:srgbClr val="1B1A19"/>
                </a:solidFill>
              </a:rPr>
              <a:t>8.93% </a:t>
            </a:r>
          </a:p>
        </p:txBody>
      </p:sp>
      <p:sp>
        <p:nvSpPr>
          <p:cNvPr id="30" name="TextBox 29">
            <a:extLst>
              <a:ext uri="{FF2B5EF4-FFF2-40B4-BE49-F238E27FC236}">
                <a16:creationId xmlns:a16="http://schemas.microsoft.com/office/drawing/2014/main" id="{5D3E9E30-824E-48D7-84B7-04DC2A13173A}"/>
              </a:ext>
            </a:extLst>
          </p:cNvPr>
          <p:cNvSpPr txBox="1"/>
          <p:nvPr/>
        </p:nvSpPr>
        <p:spPr>
          <a:xfrm>
            <a:off x="6297590" y="3369691"/>
            <a:ext cx="609600" cy="246221"/>
          </a:xfrm>
          <a:prstGeom prst="rect">
            <a:avLst/>
          </a:prstGeom>
          <a:noFill/>
        </p:spPr>
        <p:txBody>
          <a:bodyPr wrap="square" rtlCol="0">
            <a:spAutoFit/>
          </a:bodyPr>
          <a:lstStyle/>
          <a:p>
            <a:r>
              <a:rPr lang="en-US" sz="1000">
                <a:solidFill>
                  <a:srgbClr val="1B1A19"/>
                </a:solidFill>
              </a:rPr>
              <a:t>17.92% </a:t>
            </a:r>
          </a:p>
        </p:txBody>
      </p:sp>
      <p:sp>
        <p:nvSpPr>
          <p:cNvPr id="31" name="TextBox 30">
            <a:extLst>
              <a:ext uri="{FF2B5EF4-FFF2-40B4-BE49-F238E27FC236}">
                <a16:creationId xmlns:a16="http://schemas.microsoft.com/office/drawing/2014/main" id="{F43B1F87-A600-4C50-89CF-0F751076718A}"/>
              </a:ext>
            </a:extLst>
          </p:cNvPr>
          <p:cNvSpPr txBox="1"/>
          <p:nvPr/>
        </p:nvSpPr>
        <p:spPr>
          <a:xfrm>
            <a:off x="6305546" y="3108370"/>
            <a:ext cx="630315" cy="246221"/>
          </a:xfrm>
          <a:prstGeom prst="rect">
            <a:avLst/>
          </a:prstGeom>
          <a:noFill/>
        </p:spPr>
        <p:txBody>
          <a:bodyPr wrap="square" rtlCol="0">
            <a:spAutoFit/>
          </a:bodyPr>
          <a:lstStyle/>
          <a:p>
            <a:r>
              <a:rPr lang="en-US" sz="1000">
                <a:solidFill>
                  <a:srgbClr val="1B1A19"/>
                </a:solidFill>
              </a:rPr>
              <a:t>48.85% </a:t>
            </a:r>
          </a:p>
        </p:txBody>
      </p:sp>
      <p:sp>
        <p:nvSpPr>
          <p:cNvPr id="34" name="TextBox 33">
            <a:extLst>
              <a:ext uri="{FF2B5EF4-FFF2-40B4-BE49-F238E27FC236}">
                <a16:creationId xmlns:a16="http://schemas.microsoft.com/office/drawing/2014/main" id="{D1561D85-3E88-47C9-B0B2-4DA534229B76}"/>
              </a:ext>
            </a:extLst>
          </p:cNvPr>
          <p:cNvSpPr txBox="1"/>
          <p:nvPr/>
        </p:nvSpPr>
        <p:spPr>
          <a:xfrm>
            <a:off x="6285753" y="3922219"/>
            <a:ext cx="630315" cy="246221"/>
          </a:xfrm>
          <a:prstGeom prst="rect">
            <a:avLst/>
          </a:prstGeom>
          <a:noFill/>
        </p:spPr>
        <p:txBody>
          <a:bodyPr wrap="square" rtlCol="0">
            <a:spAutoFit/>
          </a:bodyPr>
          <a:lstStyle/>
          <a:p>
            <a:r>
              <a:rPr lang="en-US" sz="1000">
                <a:solidFill>
                  <a:srgbClr val="1B1A19"/>
                </a:solidFill>
              </a:rPr>
              <a:t>(6.20%)</a:t>
            </a:r>
          </a:p>
        </p:txBody>
      </p:sp>
      <p:sp>
        <p:nvSpPr>
          <p:cNvPr id="35" name="TextBox 34">
            <a:extLst>
              <a:ext uri="{FF2B5EF4-FFF2-40B4-BE49-F238E27FC236}">
                <a16:creationId xmlns:a16="http://schemas.microsoft.com/office/drawing/2014/main" id="{54511E88-CD66-48A4-884A-613E6262AA97}"/>
              </a:ext>
            </a:extLst>
          </p:cNvPr>
          <p:cNvSpPr txBox="1"/>
          <p:nvPr/>
        </p:nvSpPr>
        <p:spPr>
          <a:xfrm>
            <a:off x="6267997" y="4289022"/>
            <a:ext cx="683217" cy="246221"/>
          </a:xfrm>
          <a:prstGeom prst="rect">
            <a:avLst/>
          </a:prstGeom>
          <a:noFill/>
        </p:spPr>
        <p:txBody>
          <a:bodyPr wrap="square" rtlCol="0">
            <a:spAutoFit/>
          </a:bodyPr>
          <a:lstStyle/>
          <a:p>
            <a:r>
              <a:rPr lang="en-US" sz="1000">
                <a:solidFill>
                  <a:srgbClr val="1B1A19"/>
                </a:solidFill>
              </a:rPr>
              <a:t>(59.85%)</a:t>
            </a:r>
          </a:p>
        </p:txBody>
      </p:sp>
      <p:sp>
        <p:nvSpPr>
          <p:cNvPr id="36" name="TextBox 35">
            <a:extLst>
              <a:ext uri="{FF2B5EF4-FFF2-40B4-BE49-F238E27FC236}">
                <a16:creationId xmlns:a16="http://schemas.microsoft.com/office/drawing/2014/main" id="{F00C2817-4B60-4E64-969C-C7E5081F980E}"/>
              </a:ext>
            </a:extLst>
          </p:cNvPr>
          <p:cNvSpPr txBox="1"/>
          <p:nvPr/>
        </p:nvSpPr>
        <p:spPr>
          <a:xfrm>
            <a:off x="11281002" y="3026697"/>
            <a:ext cx="630315" cy="246221"/>
          </a:xfrm>
          <a:prstGeom prst="rect">
            <a:avLst/>
          </a:prstGeom>
          <a:noFill/>
        </p:spPr>
        <p:txBody>
          <a:bodyPr wrap="square" rtlCol="0">
            <a:spAutoFit/>
          </a:bodyPr>
          <a:lstStyle/>
          <a:p>
            <a:r>
              <a:rPr lang="en-US" sz="1000">
                <a:solidFill>
                  <a:srgbClr val="1B1A19"/>
                </a:solidFill>
              </a:rPr>
              <a:t>43% </a:t>
            </a:r>
          </a:p>
        </p:txBody>
      </p:sp>
      <p:sp>
        <p:nvSpPr>
          <p:cNvPr id="37" name="TextBox 36">
            <a:extLst>
              <a:ext uri="{FF2B5EF4-FFF2-40B4-BE49-F238E27FC236}">
                <a16:creationId xmlns:a16="http://schemas.microsoft.com/office/drawing/2014/main" id="{DFCCB301-33F5-4C4E-8947-DC0F7414C950}"/>
              </a:ext>
            </a:extLst>
          </p:cNvPr>
          <p:cNvSpPr txBox="1"/>
          <p:nvPr/>
        </p:nvSpPr>
        <p:spPr>
          <a:xfrm>
            <a:off x="10983995" y="3423555"/>
            <a:ext cx="630315" cy="246221"/>
          </a:xfrm>
          <a:prstGeom prst="rect">
            <a:avLst/>
          </a:prstGeom>
          <a:noFill/>
        </p:spPr>
        <p:txBody>
          <a:bodyPr wrap="square" rtlCol="0">
            <a:spAutoFit/>
          </a:bodyPr>
          <a:lstStyle/>
          <a:p>
            <a:r>
              <a:rPr lang="en-US" sz="1000">
                <a:solidFill>
                  <a:srgbClr val="1B1A19"/>
                </a:solidFill>
              </a:rPr>
              <a:t>(-2%) </a:t>
            </a:r>
          </a:p>
        </p:txBody>
      </p:sp>
      <p:cxnSp>
        <p:nvCxnSpPr>
          <p:cNvPr id="39" name="Straight Arrow Connector 38">
            <a:extLst>
              <a:ext uri="{FF2B5EF4-FFF2-40B4-BE49-F238E27FC236}">
                <a16:creationId xmlns:a16="http://schemas.microsoft.com/office/drawing/2014/main" id="{36151A44-65D0-4E48-ABDE-2E47F1F091FA}"/>
              </a:ext>
            </a:extLst>
          </p:cNvPr>
          <p:cNvCxnSpPr/>
          <p:nvPr/>
        </p:nvCxnSpPr>
        <p:spPr>
          <a:xfrm flipV="1">
            <a:off x="11192789" y="3634264"/>
            <a:ext cx="0" cy="130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793E457-B5EA-4CB3-AA26-2D27685BC170}"/>
              </a:ext>
            </a:extLst>
          </p:cNvPr>
          <p:cNvSpPr txBox="1"/>
          <p:nvPr/>
        </p:nvSpPr>
        <p:spPr>
          <a:xfrm>
            <a:off x="11717058" y="3334771"/>
            <a:ext cx="356588" cy="246221"/>
          </a:xfrm>
          <a:prstGeom prst="rect">
            <a:avLst/>
          </a:prstGeom>
          <a:noFill/>
        </p:spPr>
        <p:txBody>
          <a:bodyPr wrap="square" rtlCol="0">
            <a:spAutoFit/>
          </a:bodyPr>
          <a:lstStyle/>
          <a:p>
            <a:r>
              <a:rPr lang="en-US" sz="1000">
                <a:solidFill>
                  <a:srgbClr val="1B1A19"/>
                </a:solidFill>
              </a:rPr>
              <a:t>4% </a:t>
            </a:r>
          </a:p>
        </p:txBody>
      </p:sp>
      <p:cxnSp>
        <p:nvCxnSpPr>
          <p:cNvPr id="42" name="Straight Arrow Connector 41">
            <a:extLst>
              <a:ext uri="{FF2B5EF4-FFF2-40B4-BE49-F238E27FC236}">
                <a16:creationId xmlns:a16="http://schemas.microsoft.com/office/drawing/2014/main" id="{EAF7C87D-348F-4536-A705-D0169F4F7EA3}"/>
              </a:ext>
            </a:extLst>
          </p:cNvPr>
          <p:cNvCxnSpPr>
            <a:cxnSpLocks/>
            <a:endCxn id="40" idx="2"/>
          </p:cNvCxnSpPr>
          <p:nvPr/>
        </p:nvCxnSpPr>
        <p:spPr>
          <a:xfrm flipV="1">
            <a:off x="11638606" y="3580992"/>
            <a:ext cx="256746" cy="65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B57A58A-6D19-4395-8751-27C0D85A4FCC}"/>
              </a:ext>
            </a:extLst>
          </p:cNvPr>
          <p:cNvSpPr txBox="1"/>
          <p:nvPr/>
        </p:nvSpPr>
        <p:spPr>
          <a:xfrm>
            <a:off x="11622507" y="3709138"/>
            <a:ext cx="512049" cy="246221"/>
          </a:xfrm>
          <a:prstGeom prst="rect">
            <a:avLst/>
          </a:prstGeom>
          <a:noFill/>
        </p:spPr>
        <p:txBody>
          <a:bodyPr wrap="square" rtlCol="0">
            <a:spAutoFit/>
          </a:bodyPr>
          <a:lstStyle/>
          <a:p>
            <a:r>
              <a:rPr lang="en-US" sz="1000">
                <a:solidFill>
                  <a:srgbClr val="1B1A19"/>
                </a:solidFill>
              </a:rPr>
              <a:t>(14%) </a:t>
            </a:r>
          </a:p>
        </p:txBody>
      </p:sp>
      <p:sp>
        <p:nvSpPr>
          <p:cNvPr id="45" name="TextBox 44">
            <a:extLst>
              <a:ext uri="{FF2B5EF4-FFF2-40B4-BE49-F238E27FC236}">
                <a16:creationId xmlns:a16="http://schemas.microsoft.com/office/drawing/2014/main" id="{F8DA740C-351E-4E64-B301-E33FB267043D}"/>
              </a:ext>
            </a:extLst>
          </p:cNvPr>
          <p:cNvSpPr txBox="1"/>
          <p:nvPr/>
        </p:nvSpPr>
        <p:spPr>
          <a:xfrm>
            <a:off x="11610233" y="3887701"/>
            <a:ext cx="463414" cy="246221"/>
          </a:xfrm>
          <a:prstGeom prst="rect">
            <a:avLst/>
          </a:prstGeom>
          <a:noFill/>
        </p:spPr>
        <p:txBody>
          <a:bodyPr wrap="square" rtlCol="0">
            <a:spAutoFit/>
          </a:bodyPr>
          <a:lstStyle/>
          <a:p>
            <a:r>
              <a:rPr lang="en-US" sz="1000">
                <a:solidFill>
                  <a:srgbClr val="1B1A19"/>
                </a:solidFill>
              </a:rPr>
              <a:t>-22% </a:t>
            </a:r>
          </a:p>
        </p:txBody>
      </p:sp>
    </p:spTree>
    <p:extLst>
      <p:ext uri="{BB962C8B-B14F-4D97-AF65-F5344CB8AC3E}">
        <p14:creationId xmlns:p14="http://schemas.microsoft.com/office/powerpoint/2010/main" val="4015139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96515C-ACD8-4526-99A4-7534F3FE3CF1}"/>
              </a:ext>
            </a:extLst>
          </p:cNvPr>
          <p:cNvSpPr>
            <a:spLocks noGrp="1"/>
          </p:cNvSpPr>
          <p:nvPr>
            <p:ph type="sldNum" sz="quarter" idx="12"/>
          </p:nvPr>
        </p:nvSpPr>
        <p:spPr/>
        <p:txBody>
          <a:bodyPr/>
          <a:lstStyle/>
          <a:p>
            <a:fld id="{69E57DC2-970A-4B3E-BB1C-7A09969E49DF}" type="slidenum">
              <a:rPr lang="en-US" smtClean="0"/>
              <a:pPr/>
              <a:t>16</a:t>
            </a:fld>
            <a:endParaRPr lang="en-US"/>
          </a:p>
        </p:txBody>
      </p:sp>
      <p:sp>
        <p:nvSpPr>
          <p:cNvPr id="5" name="Text Placeholder 4">
            <a:extLst>
              <a:ext uri="{FF2B5EF4-FFF2-40B4-BE49-F238E27FC236}">
                <a16:creationId xmlns:a16="http://schemas.microsoft.com/office/drawing/2014/main" id="{2DC6673B-3F1A-41DD-853A-FDE2D3E733AC}"/>
              </a:ext>
            </a:extLst>
          </p:cNvPr>
          <p:cNvSpPr>
            <a:spLocks noGrp="1"/>
          </p:cNvSpPr>
          <p:nvPr>
            <p:ph type="body" sz="quarter" idx="14"/>
          </p:nvPr>
        </p:nvSpPr>
        <p:spPr/>
        <p:txBody>
          <a:bodyPr>
            <a:normAutofit fontScale="92500" lnSpcReduction="10000"/>
          </a:bodyPr>
          <a:lstStyle/>
          <a:p>
            <a:r>
              <a:rPr lang="en-US"/>
              <a:t>Public Market Perspectives</a:t>
            </a:r>
          </a:p>
        </p:txBody>
      </p:sp>
      <p:sp>
        <p:nvSpPr>
          <p:cNvPr id="6" name="Title 5">
            <a:extLst>
              <a:ext uri="{FF2B5EF4-FFF2-40B4-BE49-F238E27FC236}">
                <a16:creationId xmlns:a16="http://schemas.microsoft.com/office/drawing/2014/main" id="{E8466778-474A-4A36-9DD2-0DA401805955}"/>
              </a:ext>
            </a:extLst>
          </p:cNvPr>
          <p:cNvSpPr>
            <a:spLocks noGrp="1"/>
          </p:cNvSpPr>
          <p:nvPr>
            <p:ph type="title"/>
          </p:nvPr>
        </p:nvSpPr>
        <p:spPr>
          <a:xfrm>
            <a:off x="1591589" y="295031"/>
            <a:ext cx="10030918" cy="498318"/>
          </a:xfrm>
        </p:spPr>
        <p:txBody>
          <a:bodyPr>
            <a:normAutofit fontScale="90000"/>
          </a:bodyPr>
          <a:lstStyle/>
          <a:p>
            <a:r>
              <a:rPr lang="en-US"/>
              <a:t>Historic Forward Looking Valuation Multiples</a:t>
            </a:r>
          </a:p>
        </p:txBody>
      </p:sp>
      <p:sp>
        <p:nvSpPr>
          <p:cNvPr id="15" name="TextBox 14">
            <a:extLst>
              <a:ext uri="{FF2B5EF4-FFF2-40B4-BE49-F238E27FC236}">
                <a16:creationId xmlns:a16="http://schemas.microsoft.com/office/drawing/2014/main" id="{66F4862A-1E0B-4522-9352-04D0D9F4E66F}"/>
              </a:ext>
            </a:extLst>
          </p:cNvPr>
          <p:cNvSpPr txBox="1"/>
          <p:nvPr/>
        </p:nvSpPr>
        <p:spPr>
          <a:xfrm>
            <a:off x="1553515" y="5032680"/>
            <a:ext cx="10416812" cy="276999"/>
          </a:xfrm>
          <a:prstGeom prst="rect">
            <a:avLst/>
          </a:prstGeom>
          <a:solidFill>
            <a:srgbClr val="EDEDED"/>
          </a:solidFill>
        </p:spPr>
        <p:txBody>
          <a:bodyPr wrap="square" rtlCol="0">
            <a:spAutoFit/>
          </a:bodyPr>
          <a:lstStyle/>
          <a:p>
            <a:pPr algn="ctr"/>
            <a:r>
              <a:rPr lang="en-US" sz="1200"/>
              <a:t>Multiples Statistics</a:t>
            </a:r>
          </a:p>
        </p:txBody>
      </p:sp>
      <p:sp>
        <p:nvSpPr>
          <p:cNvPr id="22" name="TextBox 21">
            <a:extLst>
              <a:ext uri="{FF2B5EF4-FFF2-40B4-BE49-F238E27FC236}">
                <a16:creationId xmlns:a16="http://schemas.microsoft.com/office/drawing/2014/main" id="{B9D9B807-5D24-4790-B9C0-E2BE378FFAB1}"/>
              </a:ext>
            </a:extLst>
          </p:cNvPr>
          <p:cNvSpPr txBox="1"/>
          <p:nvPr/>
        </p:nvSpPr>
        <p:spPr>
          <a:xfrm>
            <a:off x="7225120" y="1606160"/>
            <a:ext cx="4800600" cy="307777"/>
          </a:xfrm>
          <a:prstGeom prst="rect">
            <a:avLst/>
          </a:prstGeom>
          <a:solidFill>
            <a:srgbClr val="EDEDED"/>
          </a:solidFill>
        </p:spPr>
        <p:txBody>
          <a:bodyPr wrap="square" rtlCol="0">
            <a:spAutoFit/>
          </a:bodyPr>
          <a:lstStyle/>
          <a:p>
            <a:pPr algn="ctr"/>
            <a:r>
              <a:rPr lang="en-US" sz="1400"/>
              <a:t>Rolling One-Year Forward EV / EBITDA Multiples</a:t>
            </a:r>
          </a:p>
        </p:txBody>
      </p:sp>
      <p:sp>
        <p:nvSpPr>
          <p:cNvPr id="36" name="TextBox 35">
            <a:extLst>
              <a:ext uri="{FF2B5EF4-FFF2-40B4-BE49-F238E27FC236}">
                <a16:creationId xmlns:a16="http://schemas.microsoft.com/office/drawing/2014/main" id="{F89888E1-31C1-4883-A0A1-A640E0A84EEF}"/>
              </a:ext>
            </a:extLst>
          </p:cNvPr>
          <p:cNvSpPr txBox="1"/>
          <p:nvPr/>
        </p:nvSpPr>
        <p:spPr>
          <a:xfrm>
            <a:off x="1565612" y="1606164"/>
            <a:ext cx="4800600" cy="307777"/>
          </a:xfrm>
          <a:prstGeom prst="rect">
            <a:avLst/>
          </a:prstGeom>
          <a:solidFill>
            <a:srgbClr val="EDEDED"/>
          </a:solidFill>
        </p:spPr>
        <p:txBody>
          <a:bodyPr wrap="square" rtlCol="0">
            <a:spAutoFit/>
          </a:bodyPr>
          <a:lstStyle/>
          <a:p>
            <a:pPr algn="ctr"/>
            <a:r>
              <a:rPr lang="en-US" sz="1400"/>
              <a:t>Rolling One-Year Forward P/E Multiples</a:t>
            </a:r>
          </a:p>
        </p:txBody>
      </p:sp>
      <p:sp>
        <p:nvSpPr>
          <p:cNvPr id="39" name="TextBox 38">
            <a:extLst>
              <a:ext uri="{FF2B5EF4-FFF2-40B4-BE49-F238E27FC236}">
                <a16:creationId xmlns:a16="http://schemas.microsoft.com/office/drawing/2014/main" id="{673F1F5A-8CAE-49B1-8C05-5B2AD4288D38}"/>
              </a:ext>
            </a:extLst>
          </p:cNvPr>
          <p:cNvSpPr txBox="1"/>
          <p:nvPr/>
        </p:nvSpPr>
        <p:spPr>
          <a:xfrm>
            <a:off x="88777" y="1402672"/>
            <a:ext cx="1393794" cy="2031325"/>
          </a:xfrm>
          <a:prstGeom prst="rect">
            <a:avLst/>
          </a:prstGeom>
          <a:noFill/>
        </p:spPr>
        <p:txBody>
          <a:bodyPr wrap="square" rtlCol="0" anchor="t">
            <a:spAutoFit/>
          </a:bodyPr>
          <a:lstStyle/>
          <a:p>
            <a:r>
              <a:rPr lang="en-US" sz="1400">
                <a:solidFill>
                  <a:srgbClr val="666666"/>
                </a:solidFill>
              </a:rPr>
              <a:t>Neenah has historically</a:t>
            </a:r>
          </a:p>
          <a:p>
            <a:r>
              <a:rPr lang="en-US" sz="1400">
                <a:solidFill>
                  <a:srgbClr val="666666"/>
                </a:solidFill>
              </a:rPr>
              <a:t>traded at higher forward</a:t>
            </a:r>
          </a:p>
          <a:p>
            <a:r>
              <a:rPr lang="en-US" sz="1400">
                <a:solidFill>
                  <a:srgbClr val="666666"/>
                </a:solidFill>
              </a:rPr>
              <a:t>multiples than its peers in the first couple quarters prior to equaling.</a:t>
            </a:r>
          </a:p>
        </p:txBody>
      </p:sp>
      <p:pic>
        <p:nvPicPr>
          <p:cNvPr id="7" name="Picture 7" descr="A screen shot of a computer&#10;&#10;Description generated with high confidence">
            <a:extLst>
              <a:ext uri="{FF2B5EF4-FFF2-40B4-BE49-F238E27FC236}">
                <a16:creationId xmlns:a16="http://schemas.microsoft.com/office/drawing/2014/main" id="{CD9C6C17-22B4-47D8-B69B-FAB43765F916}"/>
              </a:ext>
            </a:extLst>
          </p:cNvPr>
          <p:cNvPicPr>
            <a:picLocks noGrp="1" noChangeAspect="1"/>
          </p:cNvPicPr>
          <p:nvPr>
            <p:ph sz="quarter" idx="13"/>
          </p:nvPr>
        </p:nvPicPr>
        <p:blipFill>
          <a:blip r:embed="rId2"/>
          <a:stretch>
            <a:fillRect/>
          </a:stretch>
        </p:blipFill>
        <p:spPr>
          <a:xfrm>
            <a:off x="7413032" y="5353584"/>
            <a:ext cx="4209475" cy="1258203"/>
          </a:xfrm>
        </p:spPr>
      </p:pic>
      <p:pic>
        <p:nvPicPr>
          <p:cNvPr id="9" name="Picture 9" descr="A screen shot of a social media post&#10;&#10;Description generated with very high confidence">
            <a:extLst>
              <a:ext uri="{FF2B5EF4-FFF2-40B4-BE49-F238E27FC236}">
                <a16:creationId xmlns:a16="http://schemas.microsoft.com/office/drawing/2014/main" id="{3AFCC3B0-F478-458E-B684-C7E33061B6A4}"/>
              </a:ext>
            </a:extLst>
          </p:cNvPr>
          <p:cNvPicPr>
            <a:picLocks noChangeAspect="1"/>
          </p:cNvPicPr>
          <p:nvPr/>
        </p:nvPicPr>
        <p:blipFill>
          <a:blip r:embed="rId3"/>
          <a:stretch>
            <a:fillRect/>
          </a:stretch>
        </p:blipFill>
        <p:spPr>
          <a:xfrm>
            <a:off x="1845301" y="5353584"/>
            <a:ext cx="4241222" cy="1334380"/>
          </a:xfrm>
          <a:prstGeom prst="rect">
            <a:avLst/>
          </a:prstGeom>
        </p:spPr>
      </p:pic>
      <p:pic>
        <p:nvPicPr>
          <p:cNvPr id="11" name="Picture 11" descr="A close up of a map&#10;&#10;Description generated with high confidence">
            <a:extLst>
              <a:ext uri="{FF2B5EF4-FFF2-40B4-BE49-F238E27FC236}">
                <a16:creationId xmlns:a16="http://schemas.microsoft.com/office/drawing/2014/main" id="{1BC4A975-E5B5-47A6-88EB-18E343CC3EE0}"/>
              </a:ext>
            </a:extLst>
          </p:cNvPr>
          <p:cNvPicPr>
            <a:picLocks noChangeAspect="1"/>
          </p:cNvPicPr>
          <p:nvPr/>
        </p:nvPicPr>
        <p:blipFill>
          <a:blip r:embed="rId4"/>
          <a:stretch>
            <a:fillRect/>
          </a:stretch>
        </p:blipFill>
        <p:spPr>
          <a:xfrm>
            <a:off x="1659082" y="2068037"/>
            <a:ext cx="4622221" cy="2791200"/>
          </a:xfrm>
          <a:prstGeom prst="rect">
            <a:avLst/>
          </a:prstGeom>
        </p:spPr>
      </p:pic>
      <p:pic>
        <p:nvPicPr>
          <p:cNvPr id="13" name="Picture 13" descr="A close up of a map&#10;&#10;Description generated with high confidence">
            <a:extLst>
              <a:ext uri="{FF2B5EF4-FFF2-40B4-BE49-F238E27FC236}">
                <a16:creationId xmlns:a16="http://schemas.microsoft.com/office/drawing/2014/main" id="{57352E6D-7978-4806-BC97-9E982685CD8C}"/>
              </a:ext>
            </a:extLst>
          </p:cNvPr>
          <p:cNvPicPr>
            <a:picLocks noChangeAspect="1"/>
          </p:cNvPicPr>
          <p:nvPr/>
        </p:nvPicPr>
        <p:blipFill>
          <a:blip r:embed="rId5"/>
          <a:stretch>
            <a:fillRect/>
          </a:stretch>
        </p:blipFill>
        <p:spPr>
          <a:xfrm>
            <a:off x="7287491" y="2092297"/>
            <a:ext cx="4682836" cy="2811952"/>
          </a:xfrm>
          <a:prstGeom prst="rect">
            <a:avLst/>
          </a:prstGeom>
        </p:spPr>
      </p:pic>
    </p:spTree>
    <p:extLst>
      <p:ext uri="{BB962C8B-B14F-4D97-AF65-F5344CB8AC3E}">
        <p14:creationId xmlns:p14="http://schemas.microsoft.com/office/powerpoint/2010/main" val="451298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D541-33AA-554B-9E93-5DC7FF930768}"/>
              </a:ext>
            </a:extLst>
          </p:cNvPr>
          <p:cNvSpPr>
            <a:spLocks noGrp="1"/>
          </p:cNvSpPr>
          <p:nvPr>
            <p:ph type="title"/>
          </p:nvPr>
        </p:nvSpPr>
        <p:spPr/>
        <p:txBody>
          <a:bodyPr>
            <a:normAutofit fontScale="90000"/>
          </a:bodyPr>
          <a:lstStyle/>
          <a:p>
            <a:r>
              <a:rPr lang="en-US"/>
              <a:t>Comparable Companies Analysis</a:t>
            </a:r>
          </a:p>
        </p:txBody>
      </p:sp>
      <p:pic>
        <p:nvPicPr>
          <p:cNvPr id="9" name="Content Placeholder 8" descr="A screenshot of a cell phone&#10;&#10;Description automatically generated">
            <a:extLst>
              <a:ext uri="{FF2B5EF4-FFF2-40B4-BE49-F238E27FC236}">
                <a16:creationId xmlns:a16="http://schemas.microsoft.com/office/drawing/2014/main" id="{9362BD49-8EE0-174B-8C90-C0E7A0ECE27E}"/>
              </a:ext>
            </a:extLst>
          </p:cNvPr>
          <p:cNvPicPr>
            <a:picLocks noGrp="1" noChangeAspect="1"/>
          </p:cNvPicPr>
          <p:nvPr>
            <p:ph idx="1"/>
          </p:nvPr>
        </p:nvPicPr>
        <p:blipFill>
          <a:blip r:embed="rId2"/>
          <a:stretch>
            <a:fillRect/>
          </a:stretch>
        </p:blipFill>
        <p:spPr>
          <a:xfrm>
            <a:off x="6799228" y="1305512"/>
            <a:ext cx="5132422" cy="2547397"/>
          </a:xfrm>
        </p:spPr>
      </p:pic>
      <p:sp>
        <p:nvSpPr>
          <p:cNvPr id="4" name="Slide Number Placeholder 3">
            <a:extLst>
              <a:ext uri="{FF2B5EF4-FFF2-40B4-BE49-F238E27FC236}">
                <a16:creationId xmlns:a16="http://schemas.microsoft.com/office/drawing/2014/main" id="{51F45197-819D-B148-A47C-4CB2929FCEFA}"/>
              </a:ext>
            </a:extLst>
          </p:cNvPr>
          <p:cNvSpPr>
            <a:spLocks noGrp="1"/>
          </p:cNvSpPr>
          <p:nvPr>
            <p:ph type="sldNum" sz="quarter" idx="12"/>
          </p:nvPr>
        </p:nvSpPr>
        <p:spPr/>
        <p:txBody>
          <a:bodyPr/>
          <a:lstStyle/>
          <a:p>
            <a:fld id="{69E57DC2-970A-4B3E-BB1C-7A09969E49DF}" type="slidenum">
              <a:rPr lang="en-US" smtClean="0"/>
              <a:pPr/>
              <a:t>17</a:t>
            </a:fld>
            <a:endParaRPr lang="en-US"/>
          </a:p>
        </p:txBody>
      </p:sp>
      <p:sp>
        <p:nvSpPr>
          <p:cNvPr id="5" name="Content Placeholder 4">
            <a:extLst>
              <a:ext uri="{FF2B5EF4-FFF2-40B4-BE49-F238E27FC236}">
                <a16:creationId xmlns:a16="http://schemas.microsoft.com/office/drawing/2014/main" id="{AAE247E4-8232-B240-8D5E-01C9758C9F67}"/>
              </a:ext>
            </a:extLst>
          </p:cNvPr>
          <p:cNvSpPr>
            <a:spLocks noGrp="1"/>
          </p:cNvSpPr>
          <p:nvPr>
            <p:ph sz="quarter" idx="13"/>
          </p:nvPr>
        </p:nvSpPr>
        <p:spPr/>
        <p:txBody>
          <a:bodyPr vert="horz" lIns="91440" tIns="45720" rIns="91440" bIns="45720" rtlCol="0" anchor="t">
            <a:noAutofit/>
          </a:bodyPr>
          <a:lstStyle/>
          <a:p>
            <a:r>
              <a:rPr lang="en-US" sz="1300"/>
              <a:t>Neenah and its peer group can expect a decrease or slowed growth in 2020 revenue and margin. </a:t>
            </a:r>
          </a:p>
          <a:p>
            <a:r>
              <a:rPr lang="en-US" sz="1300"/>
              <a:t>EV/EBITDA and P/E multiples can be expected to decrease</a:t>
            </a:r>
          </a:p>
        </p:txBody>
      </p:sp>
      <p:sp>
        <p:nvSpPr>
          <p:cNvPr id="6" name="Text Placeholder 5">
            <a:extLst>
              <a:ext uri="{FF2B5EF4-FFF2-40B4-BE49-F238E27FC236}">
                <a16:creationId xmlns:a16="http://schemas.microsoft.com/office/drawing/2014/main" id="{CEBDC39A-7FA4-BD44-9CE3-F3545EC56850}"/>
              </a:ext>
            </a:extLst>
          </p:cNvPr>
          <p:cNvSpPr>
            <a:spLocks noGrp="1"/>
          </p:cNvSpPr>
          <p:nvPr>
            <p:ph type="body" sz="quarter" idx="14"/>
          </p:nvPr>
        </p:nvSpPr>
        <p:spPr/>
        <p:txBody>
          <a:bodyPr>
            <a:normAutofit fontScale="92500" lnSpcReduction="10000"/>
          </a:bodyPr>
          <a:lstStyle/>
          <a:p>
            <a:r>
              <a:rPr lang="en-US"/>
              <a:t>Public Market Perspectives</a:t>
            </a:r>
          </a:p>
        </p:txBody>
      </p:sp>
      <p:sp>
        <p:nvSpPr>
          <p:cNvPr id="7" name="Text Placeholder 6">
            <a:extLst>
              <a:ext uri="{FF2B5EF4-FFF2-40B4-BE49-F238E27FC236}">
                <a16:creationId xmlns:a16="http://schemas.microsoft.com/office/drawing/2014/main" id="{0FB04C82-FB93-3B45-B10D-CB37EEAEF456}"/>
              </a:ext>
            </a:extLst>
          </p:cNvPr>
          <p:cNvSpPr>
            <a:spLocks noGrp="1"/>
          </p:cNvSpPr>
          <p:nvPr>
            <p:ph type="body" sz="quarter" idx="15"/>
          </p:nvPr>
        </p:nvSpPr>
        <p:spPr>
          <a:xfrm>
            <a:off x="6844113" y="935589"/>
            <a:ext cx="4348676" cy="290018"/>
          </a:xfrm>
        </p:spPr>
        <p:txBody>
          <a:bodyPr>
            <a:normAutofit fontScale="85000" lnSpcReduction="20000"/>
          </a:bodyPr>
          <a:lstStyle/>
          <a:p>
            <a:r>
              <a:rPr lang="en-US"/>
              <a:t>Operating Metrics</a:t>
            </a:r>
          </a:p>
        </p:txBody>
      </p:sp>
      <p:pic>
        <p:nvPicPr>
          <p:cNvPr id="12" name="Picture 11">
            <a:extLst>
              <a:ext uri="{FF2B5EF4-FFF2-40B4-BE49-F238E27FC236}">
                <a16:creationId xmlns:a16="http://schemas.microsoft.com/office/drawing/2014/main" id="{201F5872-225C-4975-A572-F7177AA8023E}"/>
              </a:ext>
            </a:extLst>
          </p:cNvPr>
          <p:cNvPicPr>
            <a:picLocks noChangeAspect="1"/>
          </p:cNvPicPr>
          <p:nvPr/>
        </p:nvPicPr>
        <p:blipFill>
          <a:blip r:embed="rId3"/>
          <a:stretch>
            <a:fillRect/>
          </a:stretch>
        </p:blipFill>
        <p:spPr>
          <a:xfrm>
            <a:off x="1979720" y="1323268"/>
            <a:ext cx="4802248" cy="2668514"/>
          </a:xfrm>
          <a:prstGeom prst="rect">
            <a:avLst/>
          </a:prstGeom>
        </p:spPr>
      </p:pic>
      <p:pic>
        <p:nvPicPr>
          <p:cNvPr id="13" name="Picture 12">
            <a:extLst>
              <a:ext uri="{FF2B5EF4-FFF2-40B4-BE49-F238E27FC236}">
                <a16:creationId xmlns:a16="http://schemas.microsoft.com/office/drawing/2014/main" id="{843B6A50-FEB3-4A00-A634-09A2A92B039F}"/>
              </a:ext>
            </a:extLst>
          </p:cNvPr>
          <p:cNvPicPr>
            <a:picLocks noChangeAspect="1"/>
          </p:cNvPicPr>
          <p:nvPr/>
        </p:nvPicPr>
        <p:blipFill>
          <a:blip r:embed="rId4"/>
          <a:stretch>
            <a:fillRect/>
          </a:stretch>
        </p:blipFill>
        <p:spPr>
          <a:xfrm>
            <a:off x="2041865" y="3991782"/>
            <a:ext cx="4802248" cy="2663910"/>
          </a:xfrm>
          <a:prstGeom prst="rect">
            <a:avLst/>
          </a:prstGeom>
        </p:spPr>
      </p:pic>
      <p:pic>
        <p:nvPicPr>
          <p:cNvPr id="14" name="Picture 13">
            <a:extLst>
              <a:ext uri="{FF2B5EF4-FFF2-40B4-BE49-F238E27FC236}">
                <a16:creationId xmlns:a16="http://schemas.microsoft.com/office/drawing/2014/main" id="{3CFD0F8F-C655-4C10-8646-6FCBABE8A22E}"/>
              </a:ext>
            </a:extLst>
          </p:cNvPr>
          <p:cNvPicPr>
            <a:picLocks noChangeAspect="1"/>
          </p:cNvPicPr>
          <p:nvPr/>
        </p:nvPicPr>
        <p:blipFill>
          <a:blip r:embed="rId5"/>
          <a:stretch>
            <a:fillRect/>
          </a:stretch>
        </p:blipFill>
        <p:spPr>
          <a:xfrm>
            <a:off x="7306321" y="3953290"/>
            <a:ext cx="4639637" cy="2702402"/>
          </a:xfrm>
          <a:prstGeom prst="rect">
            <a:avLst/>
          </a:prstGeom>
        </p:spPr>
      </p:pic>
      <p:sp>
        <p:nvSpPr>
          <p:cNvPr id="15" name="Text Placeholder 6">
            <a:extLst>
              <a:ext uri="{FF2B5EF4-FFF2-40B4-BE49-F238E27FC236}">
                <a16:creationId xmlns:a16="http://schemas.microsoft.com/office/drawing/2014/main" id="{84A04CA1-EA91-4EA4-A265-E3A6A1A7AD42}"/>
              </a:ext>
            </a:extLst>
          </p:cNvPr>
          <p:cNvSpPr txBox="1">
            <a:spLocks/>
          </p:cNvSpPr>
          <p:nvPr/>
        </p:nvSpPr>
        <p:spPr>
          <a:xfrm>
            <a:off x="1591589" y="935968"/>
            <a:ext cx="4393561" cy="290018"/>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4000"/>
              </a:lnSpc>
              <a:spcBef>
                <a:spcPts val="1000"/>
              </a:spcBef>
              <a:spcAft>
                <a:spcPts val="200"/>
              </a:spcAft>
              <a:buFont typeface="Franklin Gothic Book" panose="020B0503020102020204" pitchFamily="34" charset="0"/>
              <a:buNone/>
              <a:defRPr sz="2000" b="1" kern="1200" baseline="0">
                <a:solidFill>
                  <a:schemeClr val="bg1"/>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a:t>Trading  Metrics</a:t>
            </a:r>
          </a:p>
        </p:txBody>
      </p:sp>
    </p:spTree>
    <p:extLst>
      <p:ext uri="{BB962C8B-B14F-4D97-AF65-F5344CB8AC3E}">
        <p14:creationId xmlns:p14="http://schemas.microsoft.com/office/powerpoint/2010/main" val="4261876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 up of a device&#10;&#10;Description automatically generated">
            <a:extLst>
              <a:ext uri="{FF2B5EF4-FFF2-40B4-BE49-F238E27FC236}">
                <a16:creationId xmlns:a16="http://schemas.microsoft.com/office/drawing/2014/main" id="{D4798015-FA92-CC41-B028-62D4E445BBF4}"/>
              </a:ext>
            </a:extLst>
          </p:cNvPr>
          <p:cNvPicPr>
            <a:picLocks noGrp="1" noChangeAspect="1"/>
          </p:cNvPicPr>
          <p:nvPr>
            <p:ph idx="1"/>
          </p:nvPr>
        </p:nvPicPr>
        <p:blipFill>
          <a:blip r:embed="rId2"/>
          <a:stretch>
            <a:fillRect/>
          </a:stretch>
        </p:blipFill>
        <p:spPr>
          <a:xfrm>
            <a:off x="1591589" y="1297227"/>
            <a:ext cx="10280650" cy="5033162"/>
          </a:xfrm>
        </p:spPr>
      </p:pic>
      <p:sp>
        <p:nvSpPr>
          <p:cNvPr id="3" name="Slide Number Placeholder 2">
            <a:extLst>
              <a:ext uri="{FF2B5EF4-FFF2-40B4-BE49-F238E27FC236}">
                <a16:creationId xmlns:a16="http://schemas.microsoft.com/office/drawing/2014/main" id="{844931D3-34DB-A54D-B817-6B216ABA64A9}"/>
              </a:ext>
            </a:extLst>
          </p:cNvPr>
          <p:cNvSpPr>
            <a:spLocks noGrp="1"/>
          </p:cNvSpPr>
          <p:nvPr>
            <p:ph type="sldNum" sz="quarter" idx="12"/>
          </p:nvPr>
        </p:nvSpPr>
        <p:spPr/>
        <p:txBody>
          <a:bodyPr/>
          <a:lstStyle/>
          <a:p>
            <a:fld id="{69E57DC2-970A-4B3E-BB1C-7A09969E49DF}" type="slidenum">
              <a:rPr lang="en-US" smtClean="0"/>
              <a:pPr/>
              <a:t>18</a:t>
            </a:fld>
            <a:endParaRPr lang="en-US"/>
          </a:p>
        </p:txBody>
      </p:sp>
      <p:sp>
        <p:nvSpPr>
          <p:cNvPr id="5" name="Text Placeholder 4">
            <a:extLst>
              <a:ext uri="{FF2B5EF4-FFF2-40B4-BE49-F238E27FC236}">
                <a16:creationId xmlns:a16="http://schemas.microsoft.com/office/drawing/2014/main" id="{D91F1CC9-8556-BF4E-B31E-B1192F20CEBF}"/>
              </a:ext>
            </a:extLst>
          </p:cNvPr>
          <p:cNvSpPr>
            <a:spLocks noGrp="1"/>
          </p:cNvSpPr>
          <p:nvPr>
            <p:ph type="body" sz="quarter" idx="14"/>
          </p:nvPr>
        </p:nvSpPr>
        <p:spPr/>
        <p:txBody>
          <a:bodyPr>
            <a:normAutofit fontScale="92500" lnSpcReduction="10000"/>
          </a:bodyPr>
          <a:lstStyle/>
          <a:p>
            <a:r>
              <a:rPr lang="en-US"/>
              <a:t>Public Market Perspectives</a:t>
            </a:r>
          </a:p>
        </p:txBody>
      </p:sp>
      <p:sp>
        <p:nvSpPr>
          <p:cNvPr id="6" name="Title 5">
            <a:extLst>
              <a:ext uri="{FF2B5EF4-FFF2-40B4-BE49-F238E27FC236}">
                <a16:creationId xmlns:a16="http://schemas.microsoft.com/office/drawing/2014/main" id="{731764E8-4460-7045-9C67-7B9415F5675C}"/>
              </a:ext>
            </a:extLst>
          </p:cNvPr>
          <p:cNvSpPr>
            <a:spLocks noGrp="1"/>
          </p:cNvSpPr>
          <p:nvPr>
            <p:ph type="title"/>
          </p:nvPr>
        </p:nvSpPr>
        <p:spPr/>
        <p:txBody>
          <a:bodyPr>
            <a:normAutofit fontScale="90000"/>
          </a:bodyPr>
          <a:lstStyle/>
          <a:p>
            <a:r>
              <a:rPr lang="en-US"/>
              <a:t>Comparable Companies Analysis</a:t>
            </a:r>
          </a:p>
        </p:txBody>
      </p:sp>
      <p:sp>
        <p:nvSpPr>
          <p:cNvPr id="2" name="Content Placeholder 13">
            <a:extLst>
              <a:ext uri="{FF2B5EF4-FFF2-40B4-BE49-F238E27FC236}">
                <a16:creationId xmlns:a16="http://schemas.microsoft.com/office/drawing/2014/main" id="{23C89222-F8E5-43F5-87DF-A36495849198}"/>
              </a:ext>
            </a:extLst>
          </p:cNvPr>
          <p:cNvSpPr>
            <a:spLocks noGrp="1"/>
          </p:cNvSpPr>
          <p:nvPr>
            <p:ph sz="quarter" idx="13"/>
          </p:nvPr>
        </p:nvSpPr>
        <p:spPr>
          <a:xfrm>
            <a:off x="0" y="1260156"/>
            <a:ext cx="1568454" cy="5395537"/>
          </a:xfrm>
        </p:spPr>
        <p:txBody>
          <a:bodyPr vert="horz" lIns="91440" tIns="45720" rIns="91440" bIns="45720" rtlCol="0" anchor="t">
            <a:noAutofit/>
          </a:bodyPr>
          <a:lstStyle/>
          <a:p>
            <a:r>
              <a:rPr lang="en-US" sz="1300"/>
              <a:t>Neenah trades above North American and European peers on the basis of EV/EBITDA and P/E</a:t>
            </a:r>
          </a:p>
          <a:p>
            <a:r>
              <a:rPr lang="en-US" sz="1300"/>
              <a:t>Neenah trades close to its most refined peer group on the basis of EV/EBITDA and P/E</a:t>
            </a:r>
          </a:p>
        </p:txBody>
      </p:sp>
    </p:spTree>
    <p:extLst>
      <p:ext uri="{BB962C8B-B14F-4D97-AF65-F5344CB8AC3E}">
        <p14:creationId xmlns:p14="http://schemas.microsoft.com/office/powerpoint/2010/main" val="580308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B4283-F7F7-AE4A-885A-39FC6B785A36}"/>
              </a:ext>
            </a:extLst>
          </p:cNvPr>
          <p:cNvSpPr>
            <a:spLocks noGrp="1"/>
          </p:cNvSpPr>
          <p:nvPr>
            <p:ph sz="half" idx="1"/>
          </p:nvPr>
        </p:nvSpPr>
        <p:spPr>
          <a:xfrm>
            <a:off x="3251888" y="1487962"/>
            <a:ext cx="6058347" cy="4824635"/>
          </a:xfrm>
        </p:spPr>
        <p:txBody>
          <a:bodyPr>
            <a:normAutofit fontScale="92500" lnSpcReduction="20000"/>
          </a:bodyPr>
          <a:lstStyle/>
          <a:p>
            <a:pPr marL="987552" lvl="1" indent="-457200">
              <a:lnSpc>
                <a:spcPct val="150000"/>
              </a:lnSpc>
              <a:buFont typeface="+mj-lt"/>
              <a:buAutoNum type="arabicPeriod"/>
            </a:pPr>
            <a:r>
              <a:rPr lang="en-US" sz="1800" i="0">
                <a:solidFill>
                  <a:srgbClr val="666566"/>
                </a:solidFill>
                <a:latin typeface="+mj-lt"/>
                <a:cs typeface="Arial" panose="020B0604020202020204" pitchFamily="34" charset="0"/>
              </a:rPr>
              <a:t>    Executive Summary</a:t>
            </a:r>
          </a:p>
          <a:p>
            <a:pPr marL="987552" lvl="1" indent="-457200">
              <a:lnSpc>
                <a:spcPct val="150000"/>
              </a:lnSpc>
              <a:buFont typeface="+mj-lt"/>
              <a:buAutoNum type="arabicPeriod"/>
            </a:pPr>
            <a:r>
              <a:rPr lang="en-US" sz="1800" i="0">
                <a:solidFill>
                  <a:srgbClr val="666666"/>
                </a:solidFill>
              </a:rPr>
              <a:t>    Neenah Business Overview</a:t>
            </a:r>
          </a:p>
          <a:p>
            <a:pPr marL="987552" lvl="1" indent="-457200">
              <a:lnSpc>
                <a:spcPct val="150000"/>
              </a:lnSpc>
              <a:buFont typeface="+mj-lt"/>
              <a:buAutoNum type="arabicPeriod"/>
            </a:pPr>
            <a:r>
              <a:rPr lang="en-US" sz="1800" i="0">
                <a:solidFill>
                  <a:srgbClr val="666666"/>
                </a:solidFill>
              </a:rPr>
              <a:t>    Public Market Perspectives</a:t>
            </a:r>
          </a:p>
          <a:p>
            <a:pPr marL="987552" lvl="1" indent="-457200">
              <a:lnSpc>
                <a:spcPct val="150000"/>
              </a:lnSpc>
              <a:buFont typeface="+mj-lt"/>
              <a:buAutoNum type="arabicPeriod"/>
            </a:pPr>
            <a:r>
              <a:rPr lang="en-US" sz="1800" b="1" i="0">
                <a:solidFill>
                  <a:srgbClr val="1B1A19"/>
                </a:solidFill>
                <a:latin typeface="Arial" panose="020B0604020202020204" pitchFamily="34" charset="0"/>
                <a:cs typeface="Arial" panose="020B0604020202020204" pitchFamily="34" charset="0"/>
              </a:rPr>
              <a:t>    Preliminary Views on Valuation</a:t>
            </a:r>
          </a:p>
          <a:p>
            <a:pPr marL="987552" lvl="1" indent="-457200">
              <a:lnSpc>
                <a:spcPct val="150000"/>
              </a:lnSpc>
              <a:buFont typeface="+mj-lt"/>
              <a:buAutoNum type="arabicPeriod"/>
            </a:pPr>
            <a:r>
              <a:rPr lang="en-US" sz="1800" i="0">
                <a:solidFill>
                  <a:srgbClr val="666666"/>
                </a:solidFill>
              </a:rPr>
              <a:t>    Domtar / Neenah Illustrative Combination</a:t>
            </a:r>
          </a:p>
          <a:p>
            <a:pPr marL="987552" lvl="1" indent="-457200">
              <a:lnSpc>
                <a:spcPct val="150000"/>
              </a:lnSpc>
              <a:buFont typeface="+mj-lt"/>
              <a:buAutoNum type="arabicPeriod"/>
            </a:pPr>
            <a:r>
              <a:rPr lang="en-US" sz="1800" i="0">
                <a:solidFill>
                  <a:srgbClr val="666666"/>
                </a:solidFill>
              </a:rPr>
              <a:t>    Potential Interloper Analysis</a:t>
            </a:r>
          </a:p>
          <a:p>
            <a:pPr marL="987552" lvl="1" indent="-457200">
              <a:lnSpc>
                <a:spcPct val="150000"/>
              </a:lnSpc>
              <a:buFont typeface="+mj-lt"/>
              <a:buAutoNum type="arabicPeriod"/>
            </a:pPr>
            <a:endParaRPr lang="en-US" sz="1800" i="0">
              <a:solidFill>
                <a:srgbClr val="666666"/>
              </a:solidFill>
            </a:endParaRPr>
          </a:p>
          <a:p>
            <a:pPr marL="530352" lvl="1" indent="0">
              <a:lnSpc>
                <a:spcPct val="150000"/>
              </a:lnSpc>
              <a:buNone/>
            </a:pPr>
            <a:r>
              <a:rPr lang="en-US" sz="1800" i="0">
                <a:solidFill>
                  <a:srgbClr val="666666"/>
                </a:solidFill>
              </a:rPr>
              <a:t>Appendix - Supporting Valuation Materials</a:t>
            </a:r>
          </a:p>
          <a:p>
            <a:pPr marL="873252" lvl="1" indent="-342900">
              <a:lnSpc>
                <a:spcPct val="150000"/>
              </a:lnSpc>
              <a:buAutoNum type="alphaUcPeriod"/>
            </a:pPr>
            <a:r>
              <a:rPr lang="en-US" sz="1800" i="0">
                <a:solidFill>
                  <a:srgbClr val="666666"/>
                </a:solidFill>
              </a:rPr>
              <a:t>    Detailed Trading Comps</a:t>
            </a:r>
          </a:p>
          <a:p>
            <a:pPr marL="873252" lvl="1" indent="-342900">
              <a:lnSpc>
                <a:spcPct val="150000"/>
              </a:lnSpc>
              <a:buFont typeface="Franklin Gothic Book" panose="020B0503020102020204" pitchFamily="34" charset="0"/>
              <a:buAutoNum type="alphaUcPeriod"/>
            </a:pPr>
            <a:r>
              <a:rPr lang="en-US" sz="1800" i="0">
                <a:solidFill>
                  <a:srgbClr val="666666"/>
                </a:solidFill>
              </a:rPr>
              <a:t>    Neenah WACC Analysis</a:t>
            </a:r>
          </a:p>
          <a:p>
            <a:pPr marL="873252" lvl="1" indent="-342900">
              <a:lnSpc>
                <a:spcPct val="150000"/>
              </a:lnSpc>
              <a:buFont typeface="Franklin Gothic Book" panose="020B0503020102020204" pitchFamily="34" charset="0"/>
              <a:buAutoNum type="alphaUcPeriod"/>
            </a:pPr>
            <a:r>
              <a:rPr lang="en-US" sz="1800" i="0">
                <a:solidFill>
                  <a:srgbClr val="676666"/>
                </a:solidFill>
                <a:cs typeface="Arial" panose="020B0604020202020204" pitchFamily="34" charset="0"/>
              </a:rPr>
              <a:t>    Proforma Income Statement</a:t>
            </a:r>
            <a:endParaRPr lang="en-US" sz="1800" i="0">
              <a:solidFill>
                <a:srgbClr val="666666"/>
              </a:solidFill>
            </a:endParaRPr>
          </a:p>
        </p:txBody>
      </p:sp>
      <p:sp>
        <p:nvSpPr>
          <p:cNvPr id="3" name="Text Placeholder 2">
            <a:extLst>
              <a:ext uri="{FF2B5EF4-FFF2-40B4-BE49-F238E27FC236}">
                <a16:creationId xmlns:a16="http://schemas.microsoft.com/office/drawing/2014/main" id="{9C099068-9903-3642-A380-C95ED9FE8FE0}"/>
              </a:ext>
            </a:extLst>
          </p:cNvPr>
          <p:cNvSpPr>
            <a:spLocks noGrp="1"/>
          </p:cNvSpPr>
          <p:nvPr>
            <p:ph type="body" sz="quarter" idx="14"/>
          </p:nvPr>
        </p:nvSpPr>
        <p:spPr/>
        <p:txBody>
          <a:bodyPr>
            <a:normAutofit fontScale="92500" lnSpcReduction="10000"/>
          </a:bodyPr>
          <a:lstStyle/>
          <a:p>
            <a:endParaRPr lang="en-US"/>
          </a:p>
        </p:txBody>
      </p:sp>
      <p:sp>
        <p:nvSpPr>
          <p:cNvPr id="4" name="Slide Number Placeholder 3">
            <a:extLst>
              <a:ext uri="{FF2B5EF4-FFF2-40B4-BE49-F238E27FC236}">
                <a16:creationId xmlns:a16="http://schemas.microsoft.com/office/drawing/2014/main" id="{C4250664-88FC-FB49-9BF8-07542C6FC740}"/>
              </a:ext>
            </a:extLst>
          </p:cNvPr>
          <p:cNvSpPr>
            <a:spLocks noGrp="1"/>
          </p:cNvSpPr>
          <p:nvPr>
            <p:ph type="sldNum" sz="quarter" idx="12"/>
          </p:nvPr>
        </p:nvSpPr>
        <p:spPr/>
        <p:txBody>
          <a:bodyPr/>
          <a:lstStyle/>
          <a:p>
            <a:fld id="{69E57DC2-970A-4B3E-BB1C-7A09969E49DF}" type="slidenum">
              <a:rPr lang="en-US" smtClean="0"/>
              <a:pPr/>
              <a:t>19</a:t>
            </a:fld>
            <a:endParaRPr lang="en-US"/>
          </a:p>
        </p:txBody>
      </p:sp>
      <p:sp>
        <p:nvSpPr>
          <p:cNvPr id="5" name="Title 4">
            <a:extLst>
              <a:ext uri="{FF2B5EF4-FFF2-40B4-BE49-F238E27FC236}">
                <a16:creationId xmlns:a16="http://schemas.microsoft.com/office/drawing/2014/main" id="{1C19C0B2-BAB0-504A-95B9-133D2F210B7D}"/>
              </a:ext>
            </a:extLst>
          </p:cNvPr>
          <p:cNvSpPr>
            <a:spLocks noGrp="1"/>
          </p:cNvSpPr>
          <p:nvPr>
            <p:ph type="title"/>
          </p:nvPr>
        </p:nvSpPr>
        <p:spPr/>
        <p:txBody>
          <a:bodyPr>
            <a:normAutofit fontScale="90000"/>
          </a:bodyPr>
          <a:lstStyle/>
          <a:p>
            <a:r>
              <a:rPr lang="en-US"/>
              <a:t>Table of Contents</a:t>
            </a:r>
          </a:p>
        </p:txBody>
      </p:sp>
    </p:spTree>
    <p:extLst>
      <p:ext uri="{BB962C8B-B14F-4D97-AF65-F5344CB8AC3E}">
        <p14:creationId xmlns:p14="http://schemas.microsoft.com/office/powerpoint/2010/main" val="3042922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B4283-F7F7-AE4A-885A-39FC6B785A36}"/>
              </a:ext>
            </a:extLst>
          </p:cNvPr>
          <p:cNvSpPr>
            <a:spLocks noGrp="1"/>
          </p:cNvSpPr>
          <p:nvPr>
            <p:ph sz="half" idx="1"/>
          </p:nvPr>
        </p:nvSpPr>
        <p:spPr>
          <a:xfrm>
            <a:off x="3251888" y="1487962"/>
            <a:ext cx="6058347" cy="4824635"/>
          </a:xfrm>
        </p:spPr>
        <p:txBody>
          <a:bodyPr>
            <a:normAutofit fontScale="92500" lnSpcReduction="20000"/>
          </a:bodyPr>
          <a:lstStyle/>
          <a:p>
            <a:pPr marL="987552" lvl="1" indent="-457200">
              <a:lnSpc>
                <a:spcPct val="150000"/>
              </a:lnSpc>
              <a:buFont typeface="+mj-lt"/>
              <a:buAutoNum type="arabicPeriod"/>
            </a:pPr>
            <a:r>
              <a:rPr lang="en-US" sz="1800" b="1" i="0">
                <a:solidFill>
                  <a:srgbClr val="1A1919"/>
                </a:solidFill>
                <a:latin typeface="Arial" panose="020B0604020202020204" pitchFamily="34" charset="0"/>
                <a:cs typeface="Arial" panose="020B0604020202020204" pitchFamily="34" charset="0"/>
              </a:rPr>
              <a:t>    Executive Summary</a:t>
            </a:r>
          </a:p>
          <a:p>
            <a:pPr marL="987552" lvl="1" indent="-457200">
              <a:lnSpc>
                <a:spcPct val="150000"/>
              </a:lnSpc>
              <a:buFont typeface="+mj-lt"/>
              <a:buAutoNum type="arabicPeriod"/>
            </a:pPr>
            <a:r>
              <a:rPr lang="en-US" sz="1800" i="0">
                <a:solidFill>
                  <a:srgbClr val="666666"/>
                </a:solidFill>
              </a:rPr>
              <a:t>    Neenah Business Overview</a:t>
            </a:r>
          </a:p>
          <a:p>
            <a:pPr marL="987552" lvl="1" indent="-457200">
              <a:lnSpc>
                <a:spcPct val="150000"/>
              </a:lnSpc>
              <a:buFont typeface="+mj-lt"/>
              <a:buAutoNum type="arabicPeriod"/>
            </a:pPr>
            <a:r>
              <a:rPr lang="en-US" sz="1800" i="0">
                <a:solidFill>
                  <a:srgbClr val="666666"/>
                </a:solidFill>
              </a:rPr>
              <a:t>    Public Market Perspectives</a:t>
            </a:r>
          </a:p>
          <a:p>
            <a:pPr marL="987552" lvl="1" indent="-457200">
              <a:lnSpc>
                <a:spcPct val="150000"/>
              </a:lnSpc>
              <a:buFont typeface="+mj-lt"/>
              <a:buAutoNum type="arabicPeriod"/>
            </a:pPr>
            <a:r>
              <a:rPr lang="en-US" sz="1800" i="0">
                <a:solidFill>
                  <a:srgbClr val="666666"/>
                </a:solidFill>
              </a:rPr>
              <a:t>    Preliminary Views on Valuation</a:t>
            </a:r>
          </a:p>
          <a:p>
            <a:pPr marL="987552" lvl="1" indent="-457200">
              <a:lnSpc>
                <a:spcPct val="150000"/>
              </a:lnSpc>
              <a:buFont typeface="+mj-lt"/>
              <a:buAutoNum type="arabicPeriod"/>
            </a:pPr>
            <a:r>
              <a:rPr lang="en-US" sz="1800" i="0">
                <a:solidFill>
                  <a:srgbClr val="666666"/>
                </a:solidFill>
              </a:rPr>
              <a:t>    Domtar / Neenah Illustrative Combination</a:t>
            </a:r>
          </a:p>
          <a:p>
            <a:pPr marL="987552" lvl="1" indent="-457200">
              <a:lnSpc>
                <a:spcPct val="150000"/>
              </a:lnSpc>
              <a:buFont typeface="+mj-lt"/>
              <a:buAutoNum type="arabicPeriod"/>
            </a:pPr>
            <a:r>
              <a:rPr lang="en-US" sz="1800" i="0">
                <a:solidFill>
                  <a:srgbClr val="666666"/>
                </a:solidFill>
              </a:rPr>
              <a:t>    Potential Interloper Analysis</a:t>
            </a:r>
          </a:p>
          <a:p>
            <a:pPr marL="987552" lvl="1" indent="-457200">
              <a:lnSpc>
                <a:spcPct val="150000"/>
              </a:lnSpc>
              <a:buFont typeface="+mj-lt"/>
              <a:buAutoNum type="arabicPeriod"/>
            </a:pPr>
            <a:endParaRPr lang="en-US" sz="1800" i="0">
              <a:solidFill>
                <a:srgbClr val="666666"/>
              </a:solidFill>
            </a:endParaRPr>
          </a:p>
          <a:p>
            <a:pPr marL="530352" lvl="1" indent="0">
              <a:lnSpc>
                <a:spcPct val="150000"/>
              </a:lnSpc>
              <a:buNone/>
            </a:pPr>
            <a:r>
              <a:rPr lang="en-US" sz="1800" i="0">
                <a:solidFill>
                  <a:srgbClr val="666666"/>
                </a:solidFill>
              </a:rPr>
              <a:t>Appendix - Supporting Valuation Materials</a:t>
            </a:r>
          </a:p>
          <a:p>
            <a:pPr marL="873252" lvl="1" indent="-342900">
              <a:lnSpc>
                <a:spcPct val="150000"/>
              </a:lnSpc>
              <a:buAutoNum type="alphaUcPeriod"/>
            </a:pPr>
            <a:r>
              <a:rPr lang="en-US" sz="1800" i="0">
                <a:solidFill>
                  <a:srgbClr val="666666"/>
                </a:solidFill>
              </a:rPr>
              <a:t>    Detailed Trading Comps</a:t>
            </a:r>
          </a:p>
          <a:p>
            <a:pPr marL="873252" lvl="1" indent="-342900">
              <a:lnSpc>
                <a:spcPct val="150000"/>
              </a:lnSpc>
              <a:buFont typeface="Franklin Gothic Book" panose="020B0503020102020204" pitchFamily="34" charset="0"/>
              <a:buAutoNum type="alphaUcPeriod"/>
            </a:pPr>
            <a:r>
              <a:rPr lang="en-US" sz="1800" i="0">
                <a:solidFill>
                  <a:srgbClr val="666666"/>
                </a:solidFill>
              </a:rPr>
              <a:t>    Neenah WACC Analysis</a:t>
            </a:r>
          </a:p>
          <a:p>
            <a:pPr marL="873252" lvl="1" indent="-342900">
              <a:lnSpc>
                <a:spcPct val="150000"/>
              </a:lnSpc>
              <a:buFont typeface="Franklin Gothic Book" panose="020B0503020102020204" pitchFamily="34" charset="0"/>
              <a:buAutoNum type="alphaUcPeriod"/>
            </a:pPr>
            <a:r>
              <a:rPr lang="en-US" sz="1800" i="0">
                <a:solidFill>
                  <a:srgbClr val="676666"/>
                </a:solidFill>
                <a:cs typeface="Arial" panose="020B0604020202020204" pitchFamily="34" charset="0"/>
              </a:rPr>
              <a:t>    Proforma Income Statement</a:t>
            </a:r>
            <a:endParaRPr lang="en-US" sz="1800" i="0">
              <a:solidFill>
                <a:srgbClr val="666666"/>
              </a:solidFill>
            </a:endParaRPr>
          </a:p>
        </p:txBody>
      </p:sp>
      <p:sp>
        <p:nvSpPr>
          <p:cNvPr id="3" name="Text Placeholder 2">
            <a:extLst>
              <a:ext uri="{FF2B5EF4-FFF2-40B4-BE49-F238E27FC236}">
                <a16:creationId xmlns:a16="http://schemas.microsoft.com/office/drawing/2014/main" id="{9C099068-9903-3642-A380-C95ED9FE8FE0}"/>
              </a:ext>
            </a:extLst>
          </p:cNvPr>
          <p:cNvSpPr>
            <a:spLocks noGrp="1"/>
          </p:cNvSpPr>
          <p:nvPr>
            <p:ph type="body" sz="quarter" idx="14"/>
          </p:nvPr>
        </p:nvSpPr>
        <p:spPr/>
        <p:txBody>
          <a:bodyPr vert="horz" lIns="91440" tIns="45720" rIns="91440" bIns="45720" rtlCol="0" anchor="t">
            <a:normAutofit fontScale="92500" lnSpcReduction="10000"/>
          </a:bodyPr>
          <a:lstStyle/>
          <a:p>
            <a:endParaRPr lang="en-US"/>
          </a:p>
        </p:txBody>
      </p:sp>
      <p:sp>
        <p:nvSpPr>
          <p:cNvPr id="4" name="Slide Number Placeholder 3">
            <a:extLst>
              <a:ext uri="{FF2B5EF4-FFF2-40B4-BE49-F238E27FC236}">
                <a16:creationId xmlns:a16="http://schemas.microsoft.com/office/drawing/2014/main" id="{C4250664-88FC-FB49-9BF8-07542C6FC740}"/>
              </a:ext>
            </a:extLst>
          </p:cNvPr>
          <p:cNvSpPr>
            <a:spLocks noGrp="1"/>
          </p:cNvSpPr>
          <p:nvPr>
            <p:ph type="sldNum" sz="quarter" idx="12"/>
          </p:nvPr>
        </p:nvSpPr>
        <p:spPr/>
        <p:txBody>
          <a:bodyPr/>
          <a:lstStyle/>
          <a:p>
            <a:fld id="{69E57DC2-970A-4B3E-BB1C-7A09969E49DF}" type="slidenum">
              <a:rPr lang="en-US" smtClean="0"/>
              <a:pPr/>
              <a:t>2</a:t>
            </a:fld>
            <a:endParaRPr lang="en-US"/>
          </a:p>
        </p:txBody>
      </p:sp>
      <p:sp>
        <p:nvSpPr>
          <p:cNvPr id="5" name="Title 4">
            <a:extLst>
              <a:ext uri="{FF2B5EF4-FFF2-40B4-BE49-F238E27FC236}">
                <a16:creationId xmlns:a16="http://schemas.microsoft.com/office/drawing/2014/main" id="{1C19C0B2-BAB0-504A-95B9-133D2F210B7D}"/>
              </a:ext>
            </a:extLst>
          </p:cNvPr>
          <p:cNvSpPr>
            <a:spLocks noGrp="1"/>
          </p:cNvSpPr>
          <p:nvPr>
            <p:ph type="title"/>
          </p:nvPr>
        </p:nvSpPr>
        <p:spPr/>
        <p:txBody>
          <a:bodyPr>
            <a:normAutofit fontScale="90000"/>
          </a:bodyPr>
          <a:lstStyle/>
          <a:p>
            <a:r>
              <a:rPr lang="en-US"/>
              <a:t>Table of Contents</a:t>
            </a:r>
          </a:p>
        </p:txBody>
      </p:sp>
    </p:spTree>
    <p:extLst>
      <p:ext uri="{BB962C8B-B14F-4D97-AF65-F5344CB8AC3E}">
        <p14:creationId xmlns:p14="http://schemas.microsoft.com/office/powerpoint/2010/main" val="3866521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BA88A8-3FC3-DF40-9C42-AA96B49D8833}"/>
              </a:ext>
            </a:extLst>
          </p:cNvPr>
          <p:cNvSpPr>
            <a:spLocks noGrp="1"/>
          </p:cNvSpPr>
          <p:nvPr>
            <p:ph idx="1"/>
          </p:nvPr>
        </p:nvSpPr>
        <p:spPr>
          <a:xfrm>
            <a:off x="1669067" y="1390043"/>
            <a:ext cx="10280055" cy="5192713"/>
          </a:xfrm>
        </p:spPr>
        <p:txBody>
          <a:bodyPr vert="horz" lIns="91440" tIns="45720" rIns="91440" bIns="45720" rtlCol="0" anchor="t">
            <a:normAutofit fontScale="85000" lnSpcReduction="20000"/>
          </a:bodyPr>
          <a:lstStyle/>
          <a:p>
            <a:pPr marL="0" indent="0">
              <a:buNone/>
            </a:pPr>
            <a:endParaRPr lang="en-US" dirty="0"/>
          </a:p>
          <a:p>
            <a:pPr marL="0" indent="0">
              <a:buNone/>
            </a:pPr>
            <a:r>
              <a:rPr lang="en-US" b="1" i="0" u="sng" dirty="0"/>
              <a:t>Discounted Cash Flow Analysis</a:t>
            </a:r>
            <a:r>
              <a:rPr lang="en-US" b="1" u="sng" dirty="0"/>
              <a:t> (DCF Model)</a:t>
            </a:r>
            <a:endParaRPr lang="en-US" b="1" i="0" u="sng" dirty="0"/>
          </a:p>
          <a:p>
            <a:pPr marL="800100" lvl="1" indent="-342900">
              <a:buFont typeface="Wingdings" pitchFamily="2" charset="2"/>
              <a:buChar char="§"/>
            </a:pPr>
            <a:r>
              <a:rPr lang="en-US" i="0" dirty="0"/>
              <a:t>Discount future cash flows by the weighted average cost of capital to arrive at an implied enterprise and equity value</a:t>
            </a:r>
          </a:p>
          <a:p>
            <a:pPr marL="800100" lvl="1" indent="-342900">
              <a:buFont typeface="Wingdings" pitchFamily="2" charset="2"/>
              <a:buChar char="§"/>
            </a:pPr>
            <a:r>
              <a:rPr lang="en-US" i="0" dirty="0"/>
              <a:t>Use the perpetual growth method to arrive at the terminal value at the end of the projection period</a:t>
            </a:r>
          </a:p>
          <a:p>
            <a:pPr marL="0" indent="0">
              <a:buNone/>
            </a:pPr>
            <a:r>
              <a:rPr lang="en-US" b="1" u="sng" dirty="0"/>
              <a:t>Leveraged Buyout Analysis (LBO Model</a:t>
            </a:r>
            <a:r>
              <a:rPr lang="en-US" b="1" u="sng" dirty="0">
                <a:ea typeface="+mn-lt"/>
                <a:cs typeface="+mn-lt"/>
              </a:rPr>
              <a:t>)</a:t>
            </a:r>
            <a:r>
              <a:rPr lang="en-US" i="0" dirty="0">
                <a:ea typeface="+mn-lt"/>
                <a:cs typeface="+mn-lt"/>
              </a:rPr>
              <a:t> </a:t>
            </a:r>
          </a:p>
          <a:p>
            <a:pPr marL="800100" lvl="1" indent="-342900">
              <a:buFont typeface="Wingdings" pitchFamily="2" charset="2"/>
              <a:buChar char="§"/>
            </a:pPr>
            <a:r>
              <a:rPr lang="en-US" i="0" dirty="0">
                <a:ea typeface="+mn-lt"/>
                <a:cs typeface="+mn-lt"/>
              </a:rPr>
              <a:t>Determine the internal rate of return on a buyout of the company with financing in the current debt markets, sensitizing price for a variety of premia</a:t>
            </a:r>
            <a:endParaRPr lang="en-US" i="0" dirty="0"/>
          </a:p>
          <a:p>
            <a:pPr marL="0" indent="0">
              <a:buNone/>
            </a:pPr>
            <a:r>
              <a:rPr lang="en-US" b="1" u="sng" dirty="0"/>
              <a:t>Comparable Companies Analysis(CCA Model)</a:t>
            </a:r>
          </a:p>
          <a:p>
            <a:pPr marL="800100" lvl="1" indent="-342900">
              <a:buFont typeface="Wingdings" pitchFamily="2" charset="2"/>
              <a:buChar char="§"/>
            </a:pPr>
            <a:r>
              <a:rPr lang="en-US" i="0" dirty="0">
                <a:ea typeface="+mn-lt"/>
                <a:cs typeface="+mn-lt"/>
              </a:rPr>
              <a:t>Operates under the assumption that similar companies will have similar valuation multiples with Neenah, such as EV/EBITDA</a:t>
            </a:r>
            <a:endParaRPr lang="en-US" dirty="0">
              <a:ea typeface="+mn-lt"/>
              <a:cs typeface="+mn-lt"/>
            </a:endParaRPr>
          </a:p>
          <a:p>
            <a:pPr marL="800100" lvl="1" indent="-342900">
              <a:buFont typeface="Wingdings" pitchFamily="2" charset="2"/>
              <a:buChar char="§"/>
            </a:pPr>
            <a:r>
              <a:rPr lang="en-US" i="0" dirty="0">
                <a:ea typeface="+mn-lt"/>
                <a:cs typeface="+mn-lt"/>
              </a:rPr>
              <a:t>Compile a list of available statistics for the companies being reviewed and calculate the valuation multiples in order to compare them</a:t>
            </a:r>
            <a:endParaRPr lang="en-US" dirty="0"/>
          </a:p>
          <a:p>
            <a:pPr marL="0" indent="0">
              <a:buNone/>
            </a:pPr>
            <a:r>
              <a:rPr lang="en-US" b="1" u="sng" dirty="0"/>
              <a:t>Comparable Precedent Transactions(CPT)</a:t>
            </a:r>
          </a:p>
          <a:p>
            <a:pPr marL="800100" lvl="1" indent="-342900">
              <a:buFont typeface="Wingdings" pitchFamily="2" charset="2"/>
              <a:buChar char="§"/>
            </a:pPr>
            <a:r>
              <a:rPr lang="en-US" i="0" dirty="0">
                <a:ea typeface="+mn-lt"/>
                <a:cs typeface="+mn-lt"/>
              </a:rPr>
              <a:t>Uses the same Neenah multiples as CCA. In particular,  EV/Sales, EV/EBITDA and E/EPS are the most used metrics</a:t>
            </a:r>
            <a:endParaRPr lang="en-US" i="0" dirty="0"/>
          </a:p>
          <a:p>
            <a:pPr marL="800100" lvl="1" indent="-342900">
              <a:buFont typeface="Wingdings" pitchFamily="2" charset="2"/>
              <a:buChar char="§"/>
            </a:pPr>
            <a:r>
              <a:rPr lang="en-US" i="0" dirty="0">
                <a:ea typeface="+mn-lt"/>
                <a:cs typeface="+mn-lt"/>
              </a:rPr>
              <a:t>Focus on the value of Neenah as of the time an acquisition of the business can be completed, rather than the current value</a:t>
            </a:r>
            <a:endParaRPr lang="en-US" i="0" dirty="0"/>
          </a:p>
          <a:p>
            <a:pPr marL="800100" lvl="1" indent="-342900">
              <a:buFont typeface="Wingdings" pitchFamily="2" charset="2"/>
              <a:buChar char="v"/>
            </a:pPr>
            <a:endParaRPr lang="en-US" i="0" dirty="0"/>
          </a:p>
        </p:txBody>
      </p:sp>
      <p:sp>
        <p:nvSpPr>
          <p:cNvPr id="3" name="Slide Number Placeholder 2">
            <a:extLst>
              <a:ext uri="{FF2B5EF4-FFF2-40B4-BE49-F238E27FC236}">
                <a16:creationId xmlns:a16="http://schemas.microsoft.com/office/drawing/2014/main" id="{6BE5D1DC-1FEB-9148-B485-09303087F411}"/>
              </a:ext>
            </a:extLst>
          </p:cNvPr>
          <p:cNvSpPr>
            <a:spLocks noGrp="1"/>
          </p:cNvSpPr>
          <p:nvPr>
            <p:ph type="sldNum" sz="quarter" idx="12"/>
          </p:nvPr>
        </p:nvSpPr>
        <p:spPr/>
        <p:txBody>
          <a:bodyPr/>
          <a:lstStyle/>
          <a:p>
            <a:fld id="{69E57DC2-970A-4B3E-BB1C-7A09969E49DF}" type="slidenum">
              <a:rPr lang="en-US" smtClean="0"/>
              <a:pPr/>
              <a:t>20</a:t>
            </a:fld>
            <a:endParaRPr lang="en-US"/>
          </a:p>
        </p:txBody>
      </p:sp>
      <p:sp>
        <p:nvSpPr>
          <p:cNvPr id="4" name="Content Placeholder 3">
            <a:extLst>
              <a:ext uri="{FF2B5EF4-FFF2-40B4-BE49-F238E27FC236}">
                <a16:creationId xmlns:a16="http://schemas.microsoft.com/office/drawing/2014/main" id="{4BEA69AC-C262-BC48-9345-E0AD58A3498F}"/>
              </a:ext>
            </a:extLst>
          </p:cNvPr>
          <p:cNvSpPr>
            <a:spLocks noGrp="1"/>
          </p:cNvSpPr>
          <p:nvPr>
            <p:ph sz="quarter" idx="13"/>
          </p:nvPr>
        </p:nvSpPr>
        <p:spPr/>
        <p:txBody>
          <a:bodyPr vert="horz" lIns="91440" tIns="45720" rIns="91440" bIns="45720" rtlCol="0" anchor="t">
            <a:noAutofit/>
          </a:bodyPr>
          <a:lstStyle/>
          <a:p>
            <a:pPr marL="171450" indent="-171450">
              <a:buFont typeface="Arial" panose="020B0503020102020204" pitchFamily="34" charset="0"/>
              <a:buChar char="•"/>
            </a:pPr>
            <a:r>
              <a:rPr lang="en-US" dirty="0">
                <a:ea typeface="+mn-lt"/>
                <a:cs typeface="+mn-lt"/>
              </a:rPr>
              <a:t>Estimate the value of an investment based on its future cash flows </a:t>
            </a:r>
            <a:endParaRPr lang="en-US" dirty="0"/>
          </a:p>
          <a:p>
            <a:pPr marL="171450" indent="-171450">
              <a:buFont typeface="Arial" panose="020B0503020102020204" pitchFamily="34" charset="0"/>
              <a:buChar char="•"/>
            </a:pPr>
            <a:r>
              <a:rPr lang="en-US" dirty="0">
                <a:ea typeface="+mn-lt"/>
                <a:cs typeface="+mn-lt"/>
              </a:rPr>
              <a:t>LBO analysis seeks to determine the price which could be paid by a financial buyer for a target.</a:t>
            </a:r>
          </a:p>
          <a:p>
            <a:pPr marL="171450" indent="-171450">
              <a:buFont typeface="Arial" panose="020B0503020102020204" pitchFamily="34" charset="0"/>
              <a:buChar char="•"/>
            </a:pPr>
            <a:r>
              <a:rPr lang="en-US" dirty="0">
                <a:ea typeface="+mn-lt"/>
                <a:cs typeface="+mn-lt"/>
              </a:rPr>
              <a:t>CCA is a process used to evaluate the value of a company using the metrics of other businesses of similar size in the same industry.</a:t>
            </a:r>
          </a:p>
          <a:p>
            <a:pPr marL="171450" indent="-171450">
              <a:buFont typeface="Arial" panose="020B0503020102020204" pitchFamily="34" charset="0"/>
              <a:buChar char="•"/>
            </a:pPr>
            <a:r>
              <a:rPr lang="en-US" dirty="0">
                <a:ea typeface="+mn-lt"/>
                <a:cs typeface="+mn-lt"/>
              </a:rPr>
              <a:t>CPT is a  method in which the price paid for similar companies in the past is considered an indicator of a company’s value and  creates an estimate of what a share of stock would be worth in the case of an acquisition.</a:t>
            </a:r>
          </a:p>
        </p:txBody>
      </p:sp>
      <p:sp>
        <p:nvSpPr>
          <p:cNvPr id="5" name="Text Placeholder 4">
            <a:extLst>
              <a:ext uri="{FF2B5EF4-FFF2-40B4-BE49-F238E27FC236}">
                <a16:creationId xmlns:a16="http://schemas.microsoft.com/office/drawing/2014/main" id="{413972BA-1653-9A46-A6F8-CD2CDAA8C622}"/>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6" name="Title 5">
            <a:extLst>
              <a:ext uri="{FF2B5EF4-FFF2-40B4-BE49-F238E27FC236}">
                <a16:creationId xmlns:a16="http://schemas.microsoft.com/office/drawing/2014/main" id="{15DDC6D4-F54E-8040-B6CC-2FE01D363C29}"/>
              </a:ext>
            </a:extLst>
          </p:cNvPr>
          <p:cNvSpPr>
            <a:spLocks noGrp="1"/>
          </p:cNvSpPr>
          <p:nvPr>
            <p:ph type="title"/>
          </p:nvPr>
        </p:nvSpPr>
        <p:spPr/>
        <p:txBody>
          <a:bodyPr>
            <a:normAutofit fontScale="90000"/>
          </a:bodyPr>
          <a:lstStyle/>
          <a:p>
            <a:r>
              <a:rPr lang="en-US"/>
              <a:t>Valuation Approach and Methodologies</a:t>
            </a:r>
          </a:p>
        </p:txBody>
      </p:sp>
    </p:spTree>
    <p:extLst>
      <p:ext uri="{BB962C8B-B14F-4D97-AF65-F5344CB8AC3E}">
        <p14:creationId xmlns:p14="http://schemas.microsoft.com/office/powerpoint/2010/main" val="1247709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2EB9B8-286F-46F2-A579-9309182F0DE3}"/>
              </a:ext>
            </a:extLst>
          </p:cNvPr>
          <p:cNvSpPr>
            <a:spLocks noGrp="1"/>
          </p:cNvSpPr>
          <p:nvPr>
            <p:ph type="title"/>
          </p:nvPr>
        </p:nvSpPr>
        <p:spPr/>
        <p:txBody>
          <a:bodyPr>
            <a:normAutofit fontScale="90000"/>
          </a:bodyPr>
          <a:lstStyle/>
          <a:p>
            <a:r>
              <a:rPr lang="en-US"/>
              <a:t>Neenah Projected Performance</a:t>
            </a:r>
          </a:p>
        </p:txBody>
      </p:sp>
      <p:sp>
        <p:nvSpPr>
          <p:cNvPr id="4" name="Slide Number Placeholder 3">
            <a:extLst>
              <a:ext uri="{FF2B5EF4-FFF2-40B4-BE49-F238E27FC236}">
                <a16:creationId xmlns:a16="http://schemas.microsoft.com/office/drawing/2014/main" id="{AAC0E068-58C9-4D83-A6DD-D58C50602247}"/>
              </a:ext>
            </a:extLst>
          </p:cNvPr>
          <p:cNvSpPr>
            <a:spLocks noGrp="1"/>
          </p:cNvSpPr>
          <p:nvPr>
            <p:ph type="sldNum" sz="quarter" idx="12"/>
          </p:nvPr>
        </p:nvSpPr>
        <p:spPr/>
        <p:txBody>
          <a:bodyPr/>
          <a:lstStyle/>
          <a:p>
            <a:fld id="{69E57DC2-970A-4B3E-BB1C-7A09969E49DF}" type="slidenum">
              <a:rPr lang="en-US" smtClean="0"/>
              <a:pPr/>
              <a:t>21</a:t>
            </a:fld>
            <a:endParaRPr lang="en-US"/>
          </a:p>
        </p:txBody>
      </p:sp>
      <p:sp>
        <p:nvSpPr>
          <p:cNvPr id="7" name="Content Placeholder 6">
            <a:extLst>
              <a:ext uri="{FF2B5EF4-FFF2-40B4-BE49-F238E27FC236}">
                <a16:creationId xmlns:a16="http://schemas.microsoft.com/office/drawing/2014/main" id="{02D35951-57AE-42EC-B9B3-AC4679EB6B74}"/>
              </a:ext>
            </a:extLst>
          </p:cNvPr>
          <p:cNvSpPr>
            <a:spLocks noGrp="1"/>
          </p:cNvSpPr>
          <p:nvPr>
            <p:ph sz="quarter" idx="13"/>
          </p:nvPr>
        </p:nvSpPr>
        <p:spPr/>
        <p:txBody>
          <a:bodyPr vert="horz" lIns="91440" tIns="45720" rIns="91440" bIns="45720" rtlCol="0" anchor="t">
            <a:noAutofit/>
          </a:bodyPr>
          <a:lstStyle/>
          <a:p>
            <a:pPr marL="171450" indent="-171450">
              <a:buFont typeface="Arial" panose="020B0604020202020204" pitchFamily="34" charset="0"/>
              <a:buChar char="•"/>
            </a:pPr>
            <a:r>
              <a:rPr lang="en-US"/>
              <a:t>Revenue growth is projected to have a decrease in 2020, then stay constant in the following years</a:t>
            </a:r>
          </a:p>
          <a:p>
            <a:pPr marL="171450" indent="-171450">
              <a:buFont typeface="Arial" panose="020B0604020202020204" pitchFamily="34" charset="0"/>
              <a:buChar char="•"/>
            </a:pPr>
            <a:r>
              <a:rPr lang="en-US"/>
              <a:t>EBITDA Margins are forecast to expand slightly</a:t>
            </a:r>
          </a:p>
        </p:txBody>
      </p:sp>
      <p:sp>
        <p:nvSpPr>
          <p:cNvPr id="3" name="Text Placeholder 2">
            <a:extLst>
              <a:ext uri="{FF2B5EF4-FFF2-40B4-BE49-F238E27FC236}">
                <a16:creationId xmlns:a16="http://schemas.microsoft.com/office/drawing/2014/main" id="{B845E67B-F652-42D7-B8DD-A22B2AB5A061}"/>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8" name="Text Placeholder 7">
            <a:extLst>
              <a:ext uri="{FF2B5EF4-FFF2-40B4-BE49-F238E27FC236}">
                <a16:creationId xmlns:a16="http://schemas.microsoft.com/office/drawing/2014/main" id="{1EDE25E7-A479-4E37-902F-04FC9B48684C}"/>
              </a:ext>
            </a:extLst>
          </p:cNvPr>
          <p:cNvSpPr>
            <a:spLocks noGrp="1"/>
          </p:cNvSpPr>
          <p:nvPr>
            <p:ph type="body" sz="quarter" idx="15"/>
          </p:nvPr>
        </p:nvSpPr>
        <p:spPr/>
        <p:txBody>
          <a:bodyPr>
            <a:normAutofit fontScale="85000" lnSpcReduction="20000"/>
          </a:bodyPr>
          <a:lstStyle/>
          <a:p>
            <a:r>
              <a:rPr lang="en-US"/>
              <a:t>Neenah Projections</a:t>
            </a:r>
          </a:p>
        </p:txBody>
      </p:sp>
      <p:pic>
        <p:nvPicPr>
          <p:cNvPr id="20" name="Picture 19">
            <a:extLst>
              <a:ext uri="{FF2B5EF4-FFF2-40B4-BE49-F238E27FC236}">
                <a16:creationId xmlns:a16="http://schemas.microsoft.com/office/drawing/2014/main" id="{2CC7B276-166D-46B8-B869-8D9EBD6DB25E}"/>
              </a:ext>
            </a:extLst>
          </p:cNvPr>
          <p:cNvPicPr>
            <a:picLocks noChangeAspect="1"/>
          </p:cNvPicPr>
          <p:nvPr/>
        </p:nvPicPr>
        <p:blipFill>
          <a:blip r:embed="rId2"/>
          <a:stretch>
            <a:fillRect/>
          </a:stretch>
        </p:blipFill>
        <p:spPr>
          <a:xfrm>
            <a:off x="1617237" y="2095130"/>
            <a:ext cx="5112038" cy="3538101"/>
          </a:xfrm>
          <a:prstGeom prst="rect">
            <a:avLst/>
          </a:prstGeom>
        </p:spPr>
      </p:pic>
      <p:pic>
        <p:nvPicPr>
          <p:cNvPr id="22" name="Picture 21">
            <a:extLst>
              <a:ext uri="{FF2B5EF4-FFF2-40B4-BE49-F238E27FC236}">
                <a16:creationId xmlns:a16="http://schemas.microsoft.com/office/drawing/2014/main" id="{309914CF-3155-462F-8B82-F79B00E3F980}"/>
              </a:ext>
            </a:extLst>
          </p:cNvPr>
          <p:cNvPicPr>
            <a:picLocks noChangeAspect="1"/>
          </p:cNvPicPr>
          <p:nvPr/>
        </p:nvPicPr>
        <p:blipFill>
          <a:blip r:embed="rId3"/>
          <a:stretch>
            <a:fillRect/>
          </a:stretch>
        </p:blipFill>
        <p:spPr>
          <a:xfrm>
            <a:off x="6775190" y="2095130"/>
            <a:ext cx="5076227" cy="3684233"/>
          </a:xfrm>
          <a:prstGeom prst="rect">
            <a:avLst/>
          </a:prstGeom>
        </p:spPr>
      </p:pic>
    </p:spTree>
    <p:extLst>
      <p:ext uri="{BB962C8B-B14F-4D97-AF65-F5344CB8AC3E}">
        <p14:creationId xmlns:p14="http://schemas.microsoft.com/office/powerpoint/2010/main" val="21999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DA3B-20DD-E94B-921B-86537F967A86}"/>
              </a:ext>
            </a:extLst>
          </p:cNvPr>
          <p:cNvSpPr>
            <a:spLocks noGrp="1"/>
          </p:cNvSpPr>
          <p:nvPr>
            <p:ph type="title"/>
          </p:nvPr>
        </p:nvSpPr>
        <p:spPr/>
        <p:txBody>
          <a:bodyPr>
            <a:normAutofit fontScale="90000"/>
          </a:bodyPr>
          <a:lstStyle/>
          <a:p>
            <a:r>
              <a:rPr lang="en-US" dirty="0"/>
              <a:t>Preliminary Valuation</a:t>
            </a:r>
          </a:p>
        </p:txBody>
      </p:sp>
      <p:sp>
        <p:nvSpPr>
          <p:cNvPr id="4" name="Slide Number Placeholder 3">
            <a:extLst>
              <a:ext uri="{FF2B5EF4-FFF2-40B4-BE49-F238E27FC236}">
                <a16:creationId xmlns:a16="http://schemas.microsoft.com/office/drawing/2014/main" id="{45F2D7BC-D7D7-D344-AC50-DAB743DC4261}"/>
              </a:ext>
            </a:extLst>
          </p:cNvPr>
          <p:cNvSpPr>
            <a:spLocks noGrp="1"/>
          </p:cNvSpPr>
          <p:nvPr>
            <p:ph type="sldNum" sz="quarter" idx="12"/>
          </p:nvPr>
        </p:nvSpPr>
        <p:spPr/>
        <p:txBody>
          <a:bodyPr/>
          <a:lstStyle/>
          <a:p>
            <a:fld id="{69E57DC2-970A-4B3E-BB1C-7A09969E49DF}" type="slidenum">
              <a:rPr lang="en-US" smtClean="0"/>
              <a:pPr/>
              <a:t>22</a:t>
            </a:fld>
            <a:endParaRPr lang="en-US"/>
          </a:p>
        </p:txBody>
      </p:sp>
      <p:sp>
        <p:nvSpPr>
          <p:cNvPr id="6" name="Text Placeholder 5">
            <a:extLst>
              <a:ext uri="{FF2B5EF4-FFF2-40B4-BE49-F238E27FC236}">
                <a16:creationId xmlns:a16="http://schemas.microsoft.com/office/drawing/2014/main" id="{7D1E429A-2811-774F-A58C-2DE12C6ADC57}"/>
              </a:ext>
            </a:extLst>
          </p:cNvPr>
          <p:cNvSpPr>
            <a:spLocks noGrp="1"/>
          </p:cNvSpPr>
          <p:nvPr>
            <p:ph type="body" sz="quarter" idx="14"/>
          </p:nvPr>
        </p:nvSpPr>
        <p:spPr/>
        <p:txBody>
          <a:bodyPr>
            <a:normAutofit fontScale="92500" lnSpcReduction="10000"/>
          </a:bodyPr>
          <a:lstStyle/>
          <a:p>
            <a:r>
              <a:rPr lang="en-US"/>
              <a:t>Valuation Considerations</a:t>
            </a:r>
          </a:p>
        </p:txBody>
      </p:sp>
      <p:sp>
        <p:nvSpPr>
          <p:cNvPr id="7" name="Text Placeholder 6">
            <a:extLst>
              <a:ext uri="{FF2B5EF4-FFF2-40B4-BE49-F238E27FC236}">
                <a16:creationId xmlns:a16="http://schemas.microsoft.com/office/drawing/2014/main" id="{B57DACC5-33DA-7A4F-BDB1-149B8942057F}"/>
              </a:ext>
            </a:extLst>
          </p:cNvPr>
          <p:cNvSpPr>
            <a:spLocks noGrp="1"/>
          </p:cNvSpPr>
          <p:nvPr>
            <p:ph type="body" sz="quarter" idx="15"/>
          </p:nvPr>
        </p:nvSpPr>
        <p:spPr/>
        <p:txBody>
          <a:bodyPr>
            <a:normAutofit fontScale="85000" lnSpcReduction="20000"/>
          </a:bodyPr>
          <a:lstStyle/>
          <a:p>
            <a:r>
              <a:rPr lang="en-US"/>
              <a:t>Subject to Further Diligence and Valuation Analysis</a:t>
            </a:r>
          </a:p>
        </p:txBody>
      </p:sp>
      <p:pic>
        <p:nvPicPr>
          <p:cNvPr id="25" name="Content Placeholder 24" descr="A screenshot of a cell phone&#10;&#10;Description automatically generated">
            <a:extLst>
              <a:ext uri="{FF2B5EF4-FFF2-40B4-BE49-F238E27FC236}">
                <a16:creationId xmlns:a16="http://schemas.microsoft.com/office/drawing/2014/main" id="{7E29C50F-FE69-F441-80D0-EB1DB806421F}"/>
              </a:ext>
            </a:extLst>
          </p:cNvPr>
          <p:cNvPicPr>
            <a:picLocks noGrp="1" noChangeAspect="1"/>
          </p:cNvPicPr>
          <p:nvPr>
            <p:ph idx="1"/>
          </p:nvPr>
        </p:nvPicPr>
        <p:blipFill>
          <a:blip r:embed="rId2"/>
          <a:stretch>
            <a:fillRect/>
          </a:stretch>
        </p:blipFill>
        <p:spPr>
          <a:xfrm>
            <a:off x="1591589" y="1324463"/>
            <a:ext cx="10410170" cy="5337362"/>
          </a:xfrm>
        </p:spPr>
      </p:pic>
      <p:sp>
        <p:nvSpPr>
          <p:cNvPr id="8" name="Content Placeholder 7">
            <a:extLst>
              <a:ext uri="{FF2B5EF4-FFF2-40B4-BE49-F238E27FC236}">
                <a16:creationId xmlns:a16="http://schemas.microsoft.com/office/drawing/2014/main" id="{3373CA61-7154-4270-B864-1DBF21D325EA}"/>
              </a:ext>
            </a:extLst>
          </p:cNvPr>
          <p:cNvSpPr>
            <a:spLocks noGrp="1"/>
          </p:cNvSpPr>
          <p:nvPr>
            <p:ph sz="quarter" idx="13"/>
          </p:nvPr>
        </p:nvSpPr>
        <p:spPr/>
        <p:txBody>
          <a:bodyPr/>
          <a:lstStyle/>
          <a:p>
            <a:r>
              <a:rPr lang="en-US" dirty="0"/>
              <a:t>Shading represents preliminary valuation range.</a:t>
            </a:r>
          </a:p>
          <a:p>
            <a:r>
              <a:rPr lang="en-US" dirty="0"/>
              <a:t>Acquisition price: </a:t>
            </a:r>
            <a:r>
              <a:rPr lang="en-US" dirty="0">
                <a:solidFill>
                  <a:srgbClr val="3C3C3C"/>
                </a:solidFill>
                <a:ea typeface="+mn-lt"/>
                <a:cs typeface="+mn-lt"/>
              </a:rPr>
              <a:t>$80 - $93</a:t>
            </a:r>
          </a:p>
          <a:p>
            <a:r>
              <a:rPr lang="en-US" dirty="0">
                <a:solidFill>
                  <a:srgbClr val="3C3C3C"/>
                </a:solidFill>
                <a:ea typeface="+mn-lt"/>
                <a:cs typeface="+mn-lt"/>
              </a:rPr>
              <a:t>Premium to current price: 14.5% - 33.4%</a:t>
            </a:r>
          </a:p>
          <a:p>
            <a:endParaRPr lang="en-US" dirty="0"/>
          </a:p>
        </p:txBody>
      </p:sp>
      <p:sp>
        <p:nvSpPr>
          <p:cNvPr id="16" name="Left Bracket 15">
            <a:extLst>
              <a:ext uri="{FF2B5EF4-FFF2-40B4-BE49-F238E27FC236}">
                <a16:creationId xmlns:a16="http://schemas.microsoft.com/office/drawing/2014/main" id="{F121431C-95FD-8340-B42E-A6BB97FA44D1}"/>
              </a:ext>
            </a:extLst>
          </p:cNvPr>
          <p:cNvSpPr/>
          <p:nvPr/>
        </p:nvSpPr>
        <p:spPr>
          <a:xfrm rot="16200000">
            <a:off x="11054113" y="1105054"/>
            <a:ext cx="45719" cy="61876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Content Placeholder 7">
            <a:extLst>
              <a:ext uri="{FF2B5EF4-FFF2-40B4-BE49-F238E27FC236}">
                <a16:creationId xmlns:a16="http://schemas.microsoft.com/office/drawing/2014/main" id="{0239F928-ECF6-E54C-9A4E-21E32EA27056}"/>
              </a:ext>
            </a:extLst>
          </p:cNvPr>
          <p:cNvSpPr txBox="1">
            <a:spLocks/>
          </p:cNvSpPr>
          <p:nvPr/>
        </p:nvSpPr>
        <p:spPr>
          <a:xfrm>
            <a:off x="10609984" y="1186587"/>
            <a:ext cx="1022097" cy="252602"/>
          </a:xfrm>
          <a:prstGeom prst="rect">
            <a:avLst/>
          </a:prstGeom>
        </p:spPr>
        <p:txBody>
          <a:bodyPr vert="horz" lIns="91440" tIns="45720" rIns="91440" bIns="45720" rtlCol="0">
            <a:noAutofit/>
          </a:bodyPr>
          <a:lstStyle>
            <a:lvl1pPr marL="0" indent="0" algn="l" defTabSz="914400" rtl="0" eaLnBrk="1" latinLnBrk="0" hangingPunct="1">
              <a:lnSpc>
                <a:spcPct val="94000"/>
              </a:lnSpc>
              <a:spcBef>
                <a:spcPts val="1000"/>
              </a:spcBef>
              <a:spcAft>
                <a:spcPts val="200"/>
              </a:spcAft>
              <a:buFont typeface="Franklin Gothic Book" panose="020B0503020102020204" pitchFamily="34" charset="0"/>
              <a:buNone/>
              <a:defRPr sz="1100" kern="1200" baseline="0">
                <a:solidFill>
                  <a:srgbClr val="666666"/>
                </a:solidFill>
                <a:latin typeface="+mn-lt"/>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1100" i="1" kern="1200" baseline="0">
                <a:solidFill>
                  <a:srgbClr val="1B1A19"/>
                </a:solidFill>
                <a:latin typeface="+mn-lt"/>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1050" kern="1200" baseline="0">
                <a:solidFill>
                  <a:srgbClr val="1B1A19"/>
                </a:solidFill>
                <a:latin typeface="+mn-lt"/>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1050" i="1" kern="1200" baseline="0">
                <a:solidFill>
                  <a:srgbClr val="1B1A19"/>
                </a:solidFill>
                <a:latin typeface="+mn-lt"/>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rgbClr val="1B1A19"/>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80      -      93</a:t>
            </a:r>
          </a:p>
        </p:txBody>
      </p:sp>
      <p:sp>
        <p:nvSpPr>
          <p:cNvPr id="19" name="Content Placeholder 7">
            <a:extLst>
              <a:ext uri="{FF2B5EF4-FFF2-40B4-BE49-F238E27FC236}">
                <a16:creationId xmlns:a16="http://schemas.microsoft.com/office/drawing/2014/main" id="{92B33944-3B82-114A-AAB3-31BCDC94376B}"/>
              </a:ext>
            </a:extLst>
          </p:cNvPr>
          <p:cNvSpPr txBox="1">
            <a:spLocks/>
          </p:cNvSpPr>
          <p:nvPr/>
        </p:nvSpPr>
        <p:spPr>
          <a:xfrm>
            <a:off x="9944240" y="1186587"/>
            <a:ext cx="641307" cy="290018"/>
          </a:xfrm>
          <a:prstGeom prst="rect">
            <a:avLst/>
          </a:prstGeom>
        </p:spPr>
        <p:txBody>
          <a:bodyPr vert="horz" lIns="91440" tIns="45720" rIns="91440" bIns="45720" rtlCol="0">
            <a:noAutofit/>
          </a:bodyPr>
          <a:lstStyle>
            <a:lvl1pPr marL="0" indent="0" algn="l" defTabSz="914400" rtl="0" eaLnBrk="1" latinLnBrk="0" hangingPunct="1">
              <a:lnSpc>
                <a:spcPct val="94000"/>
              </a:lnSpc>
              <a:spcBef>
                <a:spcPts val="1000"/>
              </a:spcBef>
              <a:spcAft>
                <a:spcPts val="200"/>
              </a:spcAft>
              <a:buFont typeface="Franklin Gothic Book" panose="020B0503020102020204" pitchFamily="34" charset="0"/>
              <a:buNone/>
              <a:defRPr sz="1100" kern="1200" baseline="0">
                <a:solidFill>
                  <a:srgbClr val="666666"/>
                </a:solidFill>
                <a:latin typeface="+mn-lt"/>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1100" i="1" kern="1200" baseline="0">
                <a:solidFill>
                  <a:srgbClr val="1B1A19"/>
                </a:solidFill>
                <a:latin typeface="+mn-lt"/>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1050" kern="1200" baseline="0">
                <a:solidFill>
                  <a:srgbClr val="1B1A19"/>
                </a:solidFill>
                <a:latin typeface="+mn-lt"/>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1050" i="1" kern="1200" baseline="0">
                <a:solidFill>
                  <a:srgbClr val="1B1A19"/>
                </a:solidFill>
                <a:latin typeface="+mn-lt"/>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rgbClr val="1B1A19"/>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$69.44</a:t>
            </a:r>
          </a:p>
        </p:txBody>
      </p:sp>
    </p:spTree>
    <p:extLst>
      <p:ext uri="{BB962C8B-B14F-4D97-AF65-F5344CB8AC3E}">
        <p14:creationId xmlns:p14="http://schemas.microsoft.com/office/powerpoint/2010/main" val="2209500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C7DB68-0A45-584A-81F3-3DA7944B137A}"/>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4" name="Slide Number Placeholder 3">
            <a:extLst>
              <a:ext uri="{FF2B5EF4-FFF2-40B4-BE49-F238E27FC236}">
                <a16:creationId xmlns:a16="http://schemas.microsoft.com/office/drawing/2014/main" id="{67C04B65-2228-2A4B-854F-0CBBC0867EF9}"/>
              </a:ext>
            </a:extLst>
          </p:cNvPr>
          <p:cNvSpPr>
            <a:spLocks noGrp="1"/>
          </p:cNvSpPr>
          <p:nvPr>
            <p:ph type="sldNum" sz="quarter" idx="12"/>
          </p:nvPr>
        </p:nvSpPr>
        <p:spPr/>
        <p:txBody>
          <a:bodyPr/>
          <a:lstStyle/>
          <a:p>
            <a:fld id="{69E57DC2-970A-4B3E-BB1C-7A09969E49DF}" type="slidenum">
              <a:rPr lang="en-US" smtClean="0"/>
              <a:pPr/>
              <a:t>23</a:t>
            </a:fld>
            <a:endParaRPr lang="en-US"/>
          </a:p>
        </p:txBody>
      </p:sp>
      <p:sp>
        <p:nvSpPr>
          <p:cNvPr id="5" name="Title 4">
            <a:extLst>
              <a:ext uri="{FF2B5EF4-FFF2-40B4-BE49-F238E27FC236}">
                <a16:creationId xmlns:a16="http://schemas.microsoft.com/office/drawing/2014/main" id="{FA2779B1-9041-D740-921A-4969CAB1BEB9}"/>
              </a:ext>
            </a:extLst>
          </p:cNvPr>
          <p:cNvSpPr>
            <a:spLocks noGrp="1"/>
          </p:cNvSpPr>
          <p:nvPr>
            <p:ph type="title"/>
          </p:nvPr>
        </p:nvSpPr>
        <p:spPr/>
        <p:txBody>
          <a:bodyPr>
            <a:normAutofit fontScale="90000"/>
          </a:bodyPr>
          <a:lstStyle/>
          <a:p>
            <a:r>
              <a:rPr lang="en-US"/>
              <a:t>Analysis at Various Prices</a:t>
            </a:r>
          </a:p>
        </p:txBody>
      </p:sp>
      <p:pic>
        <p:nvPicPr>
          <p:cNvPr id="13" name="Content Placeholder 12" descr="A screenshot of a cell phone&#10;&#10;Description automatically generated">
            <a:extLst>
              <a:ext uri="{FF2B5EF4-FFF2-40B4-BE49-F238E27FC236}">
                <a16:creationId xmlns:a16="http://schemas.microsoft.com/office/drawing/2014/main" id="{A07FF0A1-FE75-7948-B18F-A224E573FD90}"/>
              </a:ext>
            </a:extLst>
          </p:cNvPr>
          <p:cNvPicPr>
            <a:picLocks noGrp="1" noChangeAspect="1"/>
          </p:cNvPicPr>
          <p:nvPr>
            <p:ph sz="half" idx="1"/>
          </p:nvPr>
        </p:nvPicPr>
        <p:blipFill>
          <a:blip r:embed="rId2"/>
          <a:stretch>
            <a:fillRect/>
          </a:stretch>
        </p:blipFill>
        <p:spPr>
          <a:xfrm>
            <a:off x="206024" y="1287684"/>
            <a:ext cx="11335457" cy="5372973"/>
          </a:xfrm>
        </p:spPr>
      </p:pic>
    </p:spTree>
    <p:extLst>
      <p:ext uri="{BB962C8B-B14F-4D97-AF65-F5344CB8AC3E}">
        <p14:creationId xmlns:p14="http://schemas.microsoft.com/office/powerpoint/2010/main" val="3865442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 up of a device&#10;&#10;Description automatically generated">
            <a:extLst>
              <a:ext uri="{FF2B5EF4-FFF2-40B4-BE49-F238E27FC236}">
                <a16:creationId xmlns:a16="http://schemas.microsoft.com/office/drawing/2014/main" id="{D4798015-FA92-CC41-B028-62D4E445BBF4}"/>
              </a:ext>
            </a:extLst>
          </p:cNvPr>
          <p:cNvPicPr>
            <a:picLocks noGrp="1" noChangeAspect="1"/>
          </p:cNvPicPr>
          <p:nvPr>
            <p:ph idx="1"/>
          </p:nvPr>
        </p:nvPicPr>
        <p:blipFill>
          <a:blip r:embed="rId2"/>
          <a:stretch>
            <a:fillRect/>
          </a:stretch>
        </p:blipFill>
        <p:spPr>
          <a:xfrm>
            <a:off x="1591589" y="1297227"/>
            <a:ext cx="10280650" cy="5033162"/>
          </a:xfrm>
        </p:spPr>
      </p:pic>
      <p:sp>
        <p:nvSpPr>
          <p:cNvPr id="3" name="Slide Number Placeholder 2">
            <a:extLst>
              <a:ext uri="{FF2B5EF4-FFF2-40B4-BE49-F238E27FC236}">
                <a16:creationId xmlns:a16="http://schemas.microsoft.com/office/drawing/2014/main" id="{844931D3-34DB-A54D-B817-6B216ABA64A9}"/>
              </a:ext>
            </a:extLst>
          </p:cNvPr>
          <p:cNvSpPr>
            <a:spLocks noGrp="1"/>
          </p:cNvSpPr>
          <p:nvPr>
            <p:ph type="sldNum" sz="quarter" idx="12"/>
          </p:nvPr>
        </p:nvSpPr>
        <p:spPr/>
        <p:txBody>
          <a:bodyPr/>
          <a:lstStyle/>
          <a:p>
            <a:fld id="{69E57DC2-970A-4B3E-BB1C-7A09969E49DF}" type="slidenum">
              <a:rPr lang="en-US" smtClean="0"/>
              <a:pPr/>
              <a:t>24</a:t>
            </a:fld>
            <a:endParaRPr lang="en-US"/>
          </a:p>
        </p:txBody>
      </p:sp>
      <p:sp>
        <p:nvSpPr>
          <p:cNvPr id="5" name="Text Placeholder 4">
            <a:extLst>
              <a:ext uri="{FF2B5EF4-FFF2-40B4-BE49-F238E27FC236}">
                <a16:creationId xmlns:a16="http://schemas.microsoft.com/office/drawing/2014/main" id="{D91F1CC9-8556-BF4E-B31E-B1192F20CEBF}"/>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6" name="Title 5">
            <a:extLst>
              <a:ext uri="{FF2B5EF4-FFF2-40B4-BE49-F238E27FC236}">
                <a16:creationId xmlns:a16="http://schemas.microsoft.com/office/drawing/2014/main" id="{731764E8-4460-7045-9C67-7B9415F5675C}"/>
              </a:ext>
            </a:extLst>
          </p:cNvPr>
          <p:cNvSpPr>
            <a:spLocks noGrp="1"/>
          </p:cNvSpPr>
          <p:nvPr>
            <p:ph type="title"/>
          </p:nvPr>
        </p:nvSpPr>
        <p:spPr/>
        <p:txBody>
          <a:bodyPr>
            <a:normAutofit fontScale="90000"/>
          </a:bodyPr>
          <a:lstStyle/>
          <a:p>
            <a:r>
              <a:rPr lang="en-US"/>
              <a:t>Comparable Companies Analysis</a:t>
            </a:r>
          </a:p>
        </p:txBody>
      </p:sp>
      <p:sp>
        <p:nvSpPr>
          <p:cNvPr id="14" name="Content Placeholder 13">
            <a:extLst>
              <a:ext uri="{FF2B5EF4-FFF2-40B4-BE49-F238E27FC236}">
                <a16:creationId xmlns:a16="http://schemas.microsoft.com/office/drawing/2014/main" id="{7AA0DD1E-2FD9-AB4B-8F2C-DDE1346199EA}"/>
              </a:ext>
            </a:extLst>
          </p:cNvPr>
          <p:cNvSpPr>
            <a:spLocks noGrp="1"/>
          </p:cNvSpPr>
          <p:nvPr>
            <p:ph sz="quarter" idx="13"/>
          </p:nvPr>
        </p:nvSpPr>
        <p:spPr/>
        <p:txBody>
          <a:bodyPr vert="horz" lIns="91440" tIns="45720" rIns="91440" bIns="45720" rtlCol="0" anchor="t">
            <a:noAutofit/>
          </a:bodyPr>
          <a:lstStyle/>
          <a:p>
            <a:r>
              <a:rPr lang="en-US" sz="1300"/>
              <a:t>Neenah trades above North American and European peers on  EV/EBITDA and P/E</a:t>
            </a:r>
          </a:p>
          <a:p>
            <a:r>
              <a:rPr lang="en-US" sz="1300"/>
              <a:t>Neenah trades close to its most refined peer group on EV/EBITDA and P/E</a:t>
            </a:r>
          </a:p>
        </p:txBody>
      </p:sp>
    </p:spTree>
    <p:extLst>
      <p:ext uri="{BB962C8B-B14F-4D97-AF65-F5344CB8AC3E}">
        <p14:creationId xmlns:p14="http://schemas.microsoft.com/office/powerpoint/2010/main" val="924208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4931D3-34DB-A54D-B817-6B216ABA64A9}"/>
              </a:ext>
            </a:extLst>
          </p:cNvPr>
          <p:cNvSpPr>
            <a:spLocks noGrp="1"/>
          </p:cNvSpPr>
          <p:nvPr>
            <p:ph type="sldNum" sz="quarter" idx="12"/>
          </p:nvPr>
        </p:nvSpPr>
        <p:spPr/>
        <p:txBody>
          <a:bodyPr/>
          <a:lstStyle/>
          <a:p>
            <a:fld id="{69E57DC2-970A-4B3E-BB1C-7A09969E49DF}" type="slidenum">
              <a:rPr lang="en-US" smtClean="0"/>
              <a:pPr/>
              <a:t>25</a:t>
            </a:fld>
            <a:endParaRPr lang="en-US"/>
          </a:p>
        </p:txBody>
      </p:sp>
      <p:sp>
        <p:nvSpPr>
          <p:cNvPr id="5" name="Text Placeholder 4">
            <a:extLst>
              <a:ext uri="{FF2B5EF4-FFF2-40B4-BE49-F238E27FC236}">
                <a16:creationId xmlns:a16="http://schemas.microsoft.com/office/drawing/2014/main" id="{D91F1CC9-8556-BF4E-B31E-B1192F20CEBF}"/>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6" name="Title 5">
            <a:extLst>
              <a:ext uri="{FF2B5EF4-FFF2-40B4-BE49-F238E27FC236}">
                <a16:creationId xmlns:a16="http://schemas.microsoft.com/office/drawing/2014/main" id="{731764E8-4460-7045-9C67-7B9415F5675C}"/>
              </a:ext>
            </a:extLst>
          </p:cNvPr>
          <p:cNvSpPr>
            <a:spLocks noGrp="1"/>
          </p:cNvSpPr>
          <p:nvPr>
            <p:ph type="title"/>
          </p:nvPr>
        </p:nvSpPr>
        <p:spPr/>
        <p:txBody>
          <a:bodyPr>
            <a:normAutofit fontScale="90000"/>
          </a:bodyPr>
          <a:lstStyle/>
          <a:p>
            <a:r>
              <a:rPr lang="en-US"/>
              <a:t>Comparable Companies Analysis (Cont.)</a:t>
            </a:r>
          </a:p>
        </p:txBody>
      </p:sp>
      <p:pic>
        <p:nvPicPr>
          <p:cNvPr id="15" name="Picture 14">
            <a:extLst>
              <a:ext uri="{FF2B5EF4-FFF2-40B4-BE49-F238E27FC236}">
                <a16:creationId xmlns:a16="http://schemas.microsoft.com/office/drawing/2014/main" id="{7FCFC0D1-9453-774E-BC93-639EC8156B52}"/>
              </a:ext>
            </a:extLst>
          </p:cNvPr>
          <p:cNvPicPr>
            <a:picLocks noChangeAspect="1"/>
          </p:cNvPicPr>
          <p:nvPr/>
        </p:nvPicPr>
        <p:blipFill>
          <a:blip r:embed="rId2"/>
          <a:srcRect/>
          <a:stretch/>
        </p:blipFill>
        <p:spPr>
          <a:xfrm>
            <a:off x="1603946" y="1277500"/>
            <a:ext cx="10392794" cy="4540731"/>
          </a:xfrm>
          <a:prstGeom prst="rect">
            <a:avLst/>
          </a:prstGeom>
        </p:spPr>
      </p:pic>
      <p:sp>
        <p:nvSpPr>
          <p:cNvPr id="2" name="Content Placeholder 13">
            <a:extLst>
              <a:ext uri="{FF2B5EF4-FFF2-40B4-BE49-F238E27FC236}">
                <a16:creationId xmlns:a16="http://schemas.microsoft.com/office/drawing/2014/main" id="{92161C28-8F87-4A92-97C1-E20AF7D46033}"/>
              </a:ext>
            </a:extLst>
          </p:cNvPr>
          <p:cNvSpPr txBox="1">
            <a:spLocks/>
          </p:cNvSpPr>
          <p:nvPr/>
        </p:nvSpPr>
        <p:spPr>
          <a:xfrm>
            <a:off x="0" y="1260156"/>
            <a:ext cx="1568454" cy="5395537"/>
          </a:xfrm>
          <a:prstGeom prst="rect">
            <a:avLst/>
          </a:prstGeom>
        </p:spPr>
        <p:txBody>
          <a:bodyPr vert="horz" lIns="91440" tIns="45720" rIns="91440" bIns="45720" rtlCol="0" anchor="t">
            <a:noAutofit/>
          </a:bodyPr>
          <a:lstStyle>
            <a:lvl1pPr marL="0" indent="0" algn="l" defTabSz="914400" rtl="0" eaLnBrk="1" latinLnBrk="0" hangingPunct="1">
              <a:lnSpc>
                <a:spcPct val="94000"/>
              </a:lnSpc>
              <a:spcBef>
                <a:spcPts val="1000"/>
              </a:spcBef>
              <a:spcAft>
                <a:spcPts val="200"/>
              </a:spcAft>
              <a:buFont typeface="Franklin Gothic Book" panose="020B0503020102020204" pitchFamily="34" charset="0"/>
              <a:buNone/>
              <a:defRPr sz="1100" kern="1200" baseline="0">
                <a:solidFill>
                  <a:srgbClr val="666666"/>
                </a:solidFill>
                <a:latin typeface="+mn-lt"/>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1100" i="1" kern="1200" baseline="0">
                <a:solidFill>
                  <a:srgbClr val="1B1A19"/>
                </a:solidFill>
                <a:latin typeface="+mn-lt"/>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1050" kern="1200" baseline="0">
                <a:solidFill>
                  <a:srgbClr val="1B1A19"/>
                </a:solidFill>
                <a:latin typeface="+mn-lt"/>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1050" i="1" kern="1200" baseline="0">
                <a:solidFill>
                  <a:srgbClr val="1B1A19"/>
                </a:solidFill>
                <a:latin typeface="+mn-lt"/>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rgbClr val="1B1A19"/>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1300"/>
              <a:t>Neenah trades above North American and European peers on the basis of EV/EBITDA and P/E</a:t>
            </a:r>
          </a:p>
          <a:p>
            <a:r>
              <a:rPr lang="en-US" sz="1300"/>
              <a:t>Neenah trades close to its most refined peer group on the basis of EV/EBITDA and P/E</a:t>
            </a:r>
          </a:p>
        </p:txBody>
      </p:sp>
      <p:sp>
        <p:nvSpPr>
          <p:cNvPr id="4" name="Rectangle 3">
            <a:extLst>
              <a:ext uri="{FF2B5EF4-FFF2-40B4-BE49-F238E27FC236}">
                <a16:creationId xmlns:a16="http://schemas.microsoft.com/office/drawing/2014/main" id="{28E41AEA-2808-EC46-84B2-37DE879E19C9}"/>
              </a:ext>
            </a:extLst>
          </p:cNvPr>
          <p:cNvSpPr/>
          <p:nvPr/>
        </p:nvSpPr>
        <p:spPr>
          <a:xfrm>
            <a:off x="4907666" y="2118167"/>
            <a:ext cx="254643" cy="65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83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5DF1FE-5D9A-EC4A-A22D-F4615D11B855}"/>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3" name="Slide Number Placeholder 2">
            <a:extLst>
              <a:ext uri="{FF2B5EF4-FFF2-40B4-BE49-F238E27FC236}">
                <a16:creationId xmlns:a16="http://schemas.microsoft.com/office/drawing/2014/main" id="{8B37A097-63DE-C042-A615-A715D0744A91}"/>
              </a:ext>
            </a:extLst>
          </p:cNvPr>
          <p:cNvSpPr>
            <a:spLocks noGrp="1"/>
          </p:cNvSpPr>
          <p:nvPr>
            <p:ph type="sldNum" sz="quarter" idx="12"/>
          </p:nvPr>
        </p:nvSpPr>
        <p:spPr/>
        <p:txBody>
          <a:bodyPr/>
          <a:lstStyle/>
          <a:p>
            <a:fld id="{69E57DC2-970A-4B3E-BB1C-7A09969E49DF}" type="slidenum">
              <a:rPr lang="en-US" smtClean="0"/>
              <a:pPr/>
              <a:t>26</a:t>
            </a:fld>
            <a:endParaRPr lang="en-US"/>
          </a:p>
        </p:txBody>
      </p:sp>
      <p:sp>
        <p:nvSpPr>
          <p:cNvPr id="4" name="Title 3">
            <a:extLst>
              <a:ext uri="{FF2B5EF4-FFF2-40B4-BE49-F238E27FC236}">
                <a16:creationId xmlns:a16="http://schemas.microsoft.com/office/drawing/2014/main" id="{022DC909-3FCA-244D-BEB2-190E60749EB5}"/>
              </a:ext>
            </a:extLst>
          </p:cNvPr>
          <p:cNvSpPr>
            <a:spLocks noGrp="1"/>
          </p:cNvSpPr>
          <p:nvPr>
            <p:ph type="title"/>
          </p:nvPr>
        </p:nvSpPr>
        <p:spPr/>
        <p:txBody>
          <a:bodyPr>
            <a:normAutofit fontScale="90000"/>
          </a:bodyPr>
          <a:lstStyle/>
          <a:p>
            <a:r>
              <a:rPr lang="en-US"/>
              <a:t>Precedent Paper &amp; Packaging Transactions </a:t>
            </a:r>
          </a:p>
        </p:txBody>
      </p:sp>
      <p:sp>
        <p:nvSpPr>
          <p:cNvPr id="6" name="Text Placeholder 5">
            <a:extLst>
              <a:ext uri="{FF2B5EF4-FFF2-40B4-BE49-F238E27FC236}">
                <a16:creationId xmlns:a16="http://schemas.microsoft.com/office/drawing/2014/main" id="{91B1AD1B-B9FB-0A47-8F0B-8104AF2E4D5D}"/>
              </a:ext>
            </a:extLst>
          </p:cNvPr>
          <p:cNvSpPr>
            <a:spLocks noGrp="1"/>
          </p:cNvSpPr>
          <p:nvPr>
            <p:ph type="body" sz="quarter" idx="15"/>
          </p:nvPr>
        </p:nvSpPr>
        <p:spPr/>
        <p:txBody>
          <a:bodyPr>
            <a:normAutofit fontScale="85000" lnSpcReduction="20000"/>
          </a:bodyPr>
          <a:lstStyle/>
          <a:p>
            <a:r>
              <a:rPr lang="en-US"/>
              <a:t>Selected Transactions &gt; 100m, NA/European, Last 10y, Relevant Industries</a:t>
            </a:r>
          </a:p>
        </p:txBody>
      </p:sp>
      <p:pic>
        <p:nvPicPr>
          <p:cNvPr id="16" name="Content Placeholder 15" descr="A screenshot of a social media post&#10;&#10;Description automatically generated">
            <a:extLst>
              <a:ext uri="{FF2B5EF4-FFF2-40B4-BE49-F238E27FC236}">
                <a16:creationId xmlns:a16="http://schemas.microsoft.com/office/drawing/2014/main" id="{91AFDCB6-A221-0A4C-99E4-BB9FE48C8406}"/>
              </a:ext>
            </a:extLst>
          </p:cNvPr>
          <p:cNvPicPr>
            <a:picLocks noGrp="1" noChangeAspect="1"/>
          </p:cNvPicPr>
          <p:nvPr>
            <p:ph sz="half" idx="1"/>
          </p:nvPr>
        </p:nvPicPr>
        <p:blipFill>
          <a:blip r:embed="rId2"/>
          <a:stretch>
            <a:fillRect/>
          </a:stretch>
        </p:blipFill>
        <p:spPr>
          <a:xfrm>
            <a:off x="397815" y="1600200"/>
            <a:ext cx="11394783" cy="5083175"/>
          </a:xfrm>
        </p:spPr>
      </p:pic>
    </p:spTree>
    <p:extLst>
      <p:ext uri="{BB962C8B-B14F-4D97-AF65-F5344CB8AC3E}">
        <p14:creationId xmlns:p14="http://schemas.microsoft.com/office/powerpoint/2010/main" val="3140118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7D68F8-1E40-5F4F-9221-47D204474657}"/>
              </a:ext>
            </a:extLst>
          </p:cNvPr>
          <p:cNvSpPr>
            <a:spLocks noGrp="1"/>
          </p:cNvSpPr>
          <p:nvPr>
            <p:ph type="sldNum" sz="quarter" idx="12"/>
          </p:nvPr>
        </p:nvSpPr>
        <p:spPr/>
        <p:txBody>
          <a:bodyPr/>
          <a:lstStyle/>
          <a:p>
            <a:fld id="{69E57DC2-970A-4B3E-BB1C-7A09969E49DF}" type="slidenum">
              <a:rPr lang="en-US" smtClean="0"/>
              <a:pPr/>
              <a:t>27</a:t>
            </a:fld>
            <a:endParaRPr lang="en-US"/>
          </a:p>
        </p:txBody>
      </p:sp>
      <p:sp>
        <p:nvSpPr>
          <p:cNvPr id="5" name="Text Placeholder 4">
            <a:extLst>
              <a:ext uri="{FF2B5EF4-FFF2-40B4-BE49-F238E27FC236}">
                <a16:creationId xmlns:a16="http://schemas.microsoft.com/office/drawing/2014/main" id="{92A307AC-68DA-AF47-AC77-50EEDD514B22}"/>
              </a:ext>
            </a:extLst>
          </p:cNvPr>
          <p:cNvSpPr>
            <a:spLocks noGrp="1"/>
          </p:cNvSpPr>
          <p:nvPr>
            <p:ph type="body" sz="quarter" idx="14"/>
          </p:nvPr>
        </p:nvSpPr>
        <p:spPr/>
        <p:txBody>
          <a:bodyPr>
            <a:normAutofit fontScale="92500" lnSpcReduction="10000"/>
          </a:bodyPr>
          <a:lstStyle/>
          <a:p>
            <a:r>
              <a:rPr lang="en-US"/>
              <a:t>Premium Paper and Packaging</a:t>
            </a:r>
          </a:p>
        </p:txBody>
      </p:sp>
      <p:sp>
        <p:nvSpPr>
          <p:cNvPr id="6" name="Title 5">
            <a:extLst>
              <a:ext uri="{FF2B5EF4-FFF2-40B4-BE49-F238E27FC236}">
                <a16:creationId xmlns:a16="http://schemas.microsoft.com/office/drawing/2014/main" id="{2833C506-E0C9-A942-AB88-A669DC6DBBF8}"/>
              </a:ext>
            </a:extLst>
          </p:cNvPr>
          <p:cNvSpPr>
            <a:spLocks noGrp="1"/>
          </p:cNvSpPr>
          <p:nvPr>
            <p:ph type="title"/>
          </p:nvPr>
        </p:nvSpPr>
        <p:spPr/>
        <p:txBody>
          <a:bodyPr>
            <a:normAutofit fontScale="90000"/>
          </a:bodyPr>
          <a:lstStyle/>
          <a:p>
            <a:r>
              <a:rPr lang="en-US"/>
              <a:t>Precedent Transactions Valuation Analysis</a:t>
            </a:r>
          </a:p>
        </p:txBody>
      </p:sp>
      <p:sp>
        <p:nvSpPr>
          <p:cNvPr id="26" name="Content Placeholder 25">
            <a:extLst>
              <a:ext uri="{FF2B5EF4-FFF2-40B4-BE49-F238E27FC236}">
                <a16:creationId xmlns:a16="http://schemas.microsoft.com/office/drawing/2014/main" id="{1460BCD5-B9B6-D143-85A8-215DB3513913}"/>
              </a:ext>
            </a:extLst>
          </p:cNvPr>
          <p:cNvSpPr>
            <a:spLocks noGrp="1"/>
          </p:cNvSpPr>
          <p:nvPr>
            <p:ph sz="quarter" idx="13"/>
          </p:nvPr>
        </p:nvSpPr>
        <p:spPr/>
        <p:txBody>
          <a:bodyPr/>
          <a:lstStyle/>
          <a:p>
            <a:r>
              <a:rPr lang="en-US" b="1" dirty="0"/>
              <a:t>Since 2010, premium paper and packaging deals have been executed at multiples from as low as 6.2x to as high as 18.5x LTM EBITDA.</a:t>
            </a:r>
          </a:p>
        </p:txBody>
      </p:sp>
      <p:pic>
        <p:nvPicPr>
          <p:cNvPr id="21" name="Picture 20" descr="A screenshot of a cell phone&#10;&#10;Description automatically generated">
            <a:extLst>
              <a:ext uri="{FF2B5EF4-FFF2-40B4-BE49-F238E27FC236}">
                <a16:creationId xmlns:a16="http://schemas.microsoft.com/office/drawing/2014/main" id="{2BBA43DC-E432-5342-8D6F-6609127D20FB}"/>
              </a:ext>
            </a:extLst>
          </p:cNvPr>
          <p:cNvPicPr>
            <a:picLocks noChangeAspect="1"/>
          </p:cNvPicPr>
          <p:nvPr/>
        </p:nvPicPr>
        <p:blipFill>
          <a:blip r:embed="rId2"/>
          <a:stretch>
            <a:fillRect/>
          </a:stretch>
        </p:blipFill>
        <p:spPr>
          <a:xfrm>
            <a:off x="3951455" y="4371325"/>
            <a:ext cx="6367596" cy="2284367"/>
          </a:xfrm>
          <a:prstGeom prst="rect">
            <a:avLst/>
          </a:prstGeom>
        </p:spPr>
      </p:pic>
      <p:pic>
        <p:nvPicPr>
          <p:cNvPr id="27" name="Picture 26" descr="A screenshot of a computer&#10;&#10;Description automatically generated">
            <a:extLst>
              <a:ext uri="{FF2B5EF4-FFF2-40B4-BE49-F238E27FC236}">
                <a16:creationId xmlns:a16="http://schemas.microsoft.com/office/drawing/2014/main" id="{A46A44D3-6448-B548-9A80-DBAF2D8DE5A3}"/>
              </a:ext>
            </a:extLst>
          </p:cNvPr>
          <p:cNvPicPr>
            <a:picLocks noChangeAspect="1"/>
          </p:cNvPicPr>
          <p:nvPr/>
        </p:nvPicPr>
        <p:blipFill>
          <a:blip r:embed="rId3"/>
          <a:stretch>
            <a:fillRect/>
          </a:stretch>
        </p:blipFill>
        <p:spPr>
          <a:xfrm>
            <a:off x="1600822" y="1260098"/>
            <a:ext cx="10383482" cy="3111227"/>
          </a:xfrm>
          <a:prstGeom prst="rect">
            <a:avLst/>
          </a:prstGeom>
        </p:spPr>
      </p:pic>
      <p:sp>
        <p:nvSpPr>
          <p:cNvPr id="2" name="Rectangle 1">
            <a:extLst>
              <a:ext uri="{FF2B5EF4-FFF2-40B4-BE49-F238E27FC236}">
                <a16:creationId xmlns:a16="http://schemas.microsoft.com/office/drawing/2014/main" id="{FAEAAD93-68CB-1D40-A23C-FF51A48AC56A}"/>
              </a:ext>
            </a:extLst>
          </p:cNvPr>
          <p:cNvSpPr/>
          <p:nvPr/>
        </p:nvSpPr>
        <p:spPr>
          <a:xfrm>
            <a:off x="2099990" y="4417626"/>
            <a:ext cx="1842247" cy="11965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D7F9FA-2928-F44E-997C-4E7809A49B77}"/>
              </a:ext>
            </a:extLst>
          </p:cNvPr>
          <p:cNvSpPr/>
          <p:nvPr/>
        </p:nvSpPr>
        <p:spPr>
          <a:xfrm>
            <a:off x="2099990" y="4537278"/>
            <a:ext cx="1842247" cy="196768"/>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 dirty="0"/>
              <a:t>Mean - Median</a:t>
            </a:r>
          </a:p>
        </p:txBody>
      </p:sp>
      <p:sp>
        <p:nvSpPr>
          <p:cNvPr id="9" name="TextBox 8">
            <a:extLst>
              <a:ext uri="{FF2B5EF4-FFF2-40B4-BE49-F238E27FC236}">
                <a16:creationId xmlns:a16="http://schemas.microsoft.com/office/drawing/2014/main" id="{FA3EEEA5-67DA-E54E-9B7F-95B1A340A2D5}"/>
              </a:ext>
            </a:extLst>
          </p:cNvPr>
          <p:cNvSpPr txBox="1"/>
          <p:nvPr/>
        </p:nvSpPr>
        <p:spPr>
          <a:xfrm>
            <a:off x="2270747" y="4710896"/>
            <a:ext cx="1606530" cy="307777"/>
          </a:xfrm>
          <a:prstGeom prst="rect">
            <a:avLst/>
          </a:prstGeom>
          <a:noFill/>
        </p:spPr>
        <p:txBody>
          <a:bodyPr wrap="none" rtlCol="0">
            <a:spAutoFit/>
          </a:bodyPr>
          <a:lstStyle/>
          <a:p>
            <a:r>
              <a:rPr lang="en-US" sz="700" dirty="0"/>
              <a:t>EV/EBITDA		8.8 – 9.7x</a:t>
            </a:r>
          </a:p>
          <a:p>
            <a:r>
              <a:rPr lang="en-US" sz="700" dirty="0"/>
              <a:t>P/E		11.7 – 14.7x</a:t>
            </a:r>
          </a:p>
        </p:txBody>
      </p:sp>
    </p:spTree>
    <p:extLst>
      <p:ext uri="{BB962C8B-B14F-4D97-AF65-F5344CB8AC3E}">
        <p14:creationId xmlns:p14="http://schemas.microsoft.com/office/powerpoint/2010/main" val="296200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F1C532-348E-6B40-A547-5015096137F5}"/>
              </a:ext>
            </a:extLst>
          </p:cNvPr>
          <p:cNvSpPr>
            <a:spLocks noGrp="1"/>
          </p:cNvSpPr>
          <p:nvPr>
            <p:ph type="sldNum" sz="quarter" idx="12"/>
          </p:nvPr>
        </p:nvSpPr>
        <p:spPr/>
        <p:txBody>
          <a:bodyPr/>
          <a:lstStyle/>
          <a:p>
            <a:fld id="{69E57DC2-970A-4B3E-BB1C-7A09969E49DF}" type="slidenum">
              <a:rPr lang="en-US" smtClean="0"/>
              <a:pPr/>
              <a:t>28</a:t>
            </a:fld>
            <a:endParaRPr lang="en-US"/>
          </a:p>
        </p:txBody>
      </p:sp>
      <p:sp>
        <p:nvSpPr>
          <p:cNvPr id="4" name="Content Placeholder 3">
            <a:extLst>
              <a:ext uri="{FF2B5EF4-FFF2-40B4-BE49-F238E27FC236}">
                <a16:creationId xmlns:a16="http://schemas.microsoft.com/office/drawing/2014/main" id="{F79359B5-962B-6A4A-9F75-347C8CFAAA18}"/>
              </a:ext>
            </a:extLst>
          </p:cNvPr>
          <p:cNvSpPr>
            <a:spLocks noGrp="1"/>
          </p:cNvSpPr>
          <p:nvPr>
            <p:ph sz="quarter" idx="13"/>
          </p:nvPr>
        </p:nvSpPr>
        <p:spPr/>
        <p:txBody>
          <a:bodyPr vert="horz" lIns="91440" tIns="45720" rIns="91440" bIns="45720" rtlCol="0" anchor="t">
            <a:noAutofit/>
          </a:bodyPr>
          <a:lstStyle/>
          <a:p>
            <a:endParaRPr lang="en-US"/>
          </a:p>
        </p:txBody>
      </p:sp>
      <p:sp>
        <p:nvSpPr>
          <p:cNvPr id="5" name="Text Placeholder 4">
            <a:extLst>
              <a:ext uri="{FF2B5EF4-FFF2-40B4-BE49-F238E27FC236}">
                <a16:creationId xmlns:a16="http://schemas.microsoft.com/office/drawing/2014/main" id="{617F0341-58A1-C641-A10A-9F4A51F5B120}"/>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6" name="Title 5">
            <a:extLst>
              <a:ext uri="{FF2B5EF4-FFF2-40B4-BE49-F238E27FC236}">
                <a16:creationId xmlns:a16="http://schemas.microsoft.com/office/drawing/2014/main" id="{7A3DD147-4196-8B4A-8BEB-7B1C603BF4BC}"/>
              </a:ext>
            </a:extLst>
          </p:cNvPr>
          <p:cNvSpPr>
            <a:spLocks noGrp="1"/>
          </p:cNvSpPr>
          <p:nvPr>
            <p:ph type="title"/>
          </p:nvPr>
        </p:nvSpPr>
        <p:spPr/>
        <p:txBody>
          <a:bodyPr>
            <a:normAutofit fontScale="90000"/>
          </a:bodyPr>
          <a:lstStyle/>
          <a:p>
            <a:r>
              <a:rPr lang="en-US"/>
              <a:t>Discounted Cash Flow Analysis</a:t>
            </a:r>
          </a:p>
        </p:txBody>
      </p:sp>
      <p:pic>
        <p:nvPicPr>
          <p:cNvPr id="9" name="Content Placeholder 8" descr="A screenshot of a cell phone&#10;&#10;Description automatically generated">
            <a:extLst>
              <a:ext uri="{FF2B5EF4-FFF2-40B4-BE49-F238E27FC236}">
                <a16:creationId xmlns:a16="http://schemas.microsoft.com/office/drawing/2014/main" id="{D392C0CC-9A50-DE4C-A70B-DDF15283E684}"/>
              </a:ext>
            </a:extLst>
          </p:cNvPr>
          <p:cNvPicPr>
            <a:picLocks noGrp="1" noChangeAspect="1"/>
          </p:cNvPicPr>
          <p:nvPr>
            <p:ph idx="1"/>
          </p:nvPr>
        </p:nvPicPr>
        <p:blipFill>
          <a:blip r:embed="rId2"/>
          <a:stretch>
            <a:fillRect/>
          </a:stretch>
        </p:blipFill>
        <p:spPr>
          <a:xfrm>
            <a:off x="1659685" y="1260156"/>
            <a:ext cx="10207084" cy="5395536"/>
          </a:xfrm>
        </p:spPr>
      </p:pic>
    </p:spTree>
    <p:extLst>
      <p:ext uri="{BB962C8B-B14F-4D97-AF65-F5344CB8AC3E}">
        <p14:creationId xmlns:p14="http://schemas.microsoft.com/office/powerpoint/2010/main" val="4028994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ell phone&#10;&#10;Description automatically generated">
            <a:extLst>
              <a:ext uri="{FF2B5EF4-FFF2-40B4-BE49-F238E27FC236}">
                <a16:creationId xmlns:a16="http://schemas.microsoft.com/office/drawing/2014/main" id="{5DD9A064-BD5E-2A40-9124-78DB6FCAA40F}"/>
              </a:ext>
            </a:extLst>
          </p:cNvPr>
          <p:cNvPicPr>
            <a:picLocks noGrp="1" noChangeAspect="1"/>
          </p:cNvPicPr>
          <p:nvPr>
            <p:ph idx="4294967295"/>
          </p:nvPr>
        </p:nvPicPr>
        <p:blipFill>
          <a:blip r:embed="rId2"/>
          <a:stretch>
            <a:fillRect/>
          </a:stretch>
        </p:blipFill>
        <p:spPr>
          <a:xfrm>
            <a:off x="2852738" y="1260915"/>
            <a:ext cx="7993062" cy="5334708"/>
          </a:xfrm>
        </p:spPr>
      </p:pic>
      <p:sp>
        <p:nvSpPr>
          <p:cNvPr id="3" name="Slide Number Placeholder 2">
            <a:extLst>
              <a:ext uri="{FF2B5EF4-FFF2-40B4-BE49-F238E27FC236}">
                <a16:creationId xmlns:a16="http://schemas.microsoft.com/office/drawing/2014/main" id="{0EEF0DF3-3B61-1D43-A861-DB472859FF0C}"/>
              </a:ext>
            </a:extLst>
          </p:cNvPr>
          <p:cNvSpPr>
            <a:spLocks noGrp="1"/>
          </p:cNvSpPr>
          <p:nvPr>
            <p:ph type="sldNum" sz="quarter" idx="12"/>
          </p:nvPr>
        </p:nvSpPr>
        <p:spPr/>
        <p:txBody>
          <a:bodyPr/>
          <a:lstStyle/>
          <a:p>
            <a:fld id="{69E57DC2-970A-4B3E-BB1C-7A09969E49DF}" type="slidenum">
              <a:rPr lang="en-US" smtClean="0"/>
              <a:pPr/>
              <a:t>29</a:t>
            </a:fld>
            <a:endParaRPr lang="en-US"/>
          </a:p>
        </p:txBody>
      </p:sp>
      <p:sp>
        <p:nvSpPr>
          <p:cNvPr id="4" name="Content Placeholder 3">
            <a:extLst>
              <a:ext uri="{FF2B5EF4-FFF2-40B4-BE49-F238E27FC236}">
                <a16:creationId xmlns:a16="http://schemas.microsoft.com/office/drawing/2014/main" id="{4FA67629-18C9-7840-A76F-453F9856F303}"/>
              </a:ext>
            </a:extLst>
          </p:cNvPr>
          <p:cNvSpPr>
            <a:spLocks noGrp="1"/>
          </p:cNvSpPr>
          <p:nvPr>
            <p:ph sz="quarter" idx="13"/>
          </p:nvPr>
        </p:nvSpPr>
        <p:spPr/>
        <p:txBody>
          <a:bodyPr/>
          <a:lstStyle/>
          <a:p>
            <a:endParaRPr lang="en-US"/>
          </a:p>
        </p:txBody>
      </p:sp>
      <p:sp>
        <p:nvSpPr>
          <p:cNvPr id="5" name="Text Placeholder 4">
            <a:extLst>
              <a:ext uri="{FF2B5EF4-FFF2-40B4-BE49-F238E27FC236}">
                <a16:creationId xmlns:a16="http://schemas.microsoft.com/office/drawing/2014/main" id="{E2D954F5-D448-7C47-AA33-0E676674954F}"/>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6" name="Title 5">
            <a:extLst>
              <a:ext uri="{FF2B5EF4-FFF2-40B4-BE49-F238E27FC236}">
                <a16:creationId xmlns:a16="http://schemas.microsoft.com/office/drawing/2014/main" id="{79EAC62B-4106-FC46-AB04-A1BA5DF7B9D3}"/>
              </a:ext>
            </a:extLst>
          </p:cNvPr>
          <p:cNvSpPr>
            <a:spLocks noGrp="1"/>
          </p:cNvSpPr>
          <p:nvPr>
            <p:ph type="title"/>
          </p:nvPr>
        </p:nvSpPr>
        <p:spPr/>
        <p:txBody>
          <a:bodyPr>
            <a:normAutofit fontScale="90000"/>
          </a:bodyPr>
          <a:lstStyle/>
          <a:p>
            <a:r>
              <a:rPr lang="en-US"/>
              <a:t>Discounted Cash Flow Analysis (Sensitivity)</a:t>
            </a:r>
          </a:p>
        </p:txBody>
      </p:sp>
      <p:pic>
        <p:nvPicPr>
          <p:cNvPr id="10" name="Content Placeholder 9" descr="A screenshot of a cell phone&#10;&#10;Description automatically generated">
            <a:extLst>
              <a:ext uri="{FF2B5EF4-FFF2-40B4-BE49-F238E27FC236}">
                <a16:creationId xmlns:a16="http://schemas.microsoft.com/office/drawing/2014/main" id="{8DB6831A-636A-1B4C-BD95-7C7E87F68FF1}"/>
              </a:ext>
            </a:extLst>
          </p:cNvPr>
          <p:cNvPicPr>
            <a:picLocks noGrp="1" noChangeAspect="1"/>
          </p:cNvPicPr>
          <p:nvPr>
            <p:ph idx="1"/>
          </p:nvPr>
        </p:nvPicPr>
        <p:blipFill>
          <a:blip r:embed="rId3"/>
          <a:stretch>
            <a:fillRect/>
          </a:stretch>
        </p:blipFill>
        <p:spPr>
          <a:xfrm>
            <a:off x="2709051" y="1260475"/>
            <a:ext cx="8442515" cy="5395217"/>
          </a:xfrm>
        </p:spPr>
      </p:pic>
    </p:spTree>
    <p:extLst>
      <p:ext uri="{BB962C8B-B14F-4D97-AF65-F5344CB8AC3E}">
        <p14:creationId xmlns:p14="http://schemas.microsoft.com/office/powerpoint/2010/main" val="2469141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B22A8-D79A-574F-AA86-E3167447C5DB}"/>
              </a:ext>
            </a:extLst>
          </p:cNvPr>
          <p:cNvSpPr>
            <a:spLocks noGrp="1"/>
          </p:cNvSpPr>
          <p:nvPr>
            <p:ph type="title"/>
          </p:nvPr>
        </p:nvSpPr>
        <p:spPr/>
        <p:txBody>
          <a:bodyPr>
            <a:normAutofit fontScale="90000"/>
          </a:bodyPr>
          <a:lstStyle/>
          <a:p>
            <a:r>
              <a:rPr lang="en-US">
                <a:cs typeface="Calibri Light"/>
              </a:rPr>
              <a:t>Executive Summary</a:t>
            </a:r>
            <a:endParaRPr lang="en-US"/>
          </a:p>
        </p:txBody>
      </p:sp>
      <p:sp>
        <p:nvSpPr>
          <p:cNvPr id="4" name="Slide Number Placeholder 3">
            <a:extLst>
              <a:ext uri="{FF2B5EF4-FFF2-40B4-BE49-F238E27FC236}">
                <a16:creationId xmlns:a16="http://schemas.microsoft.com/office/drawing/2014/main" id="{CF017FD0-60F7-8C48-B764-8561E5547244}"/>
              </a:ext>
            </a:extLst>
          </p:cNvPr>
          <p:cNvSpPr>
            <a:spLocks noGrp="1"/>
          </p:cNvSpPr>
          <p:nvPr>
            <p:ph type="sldNum" sz="quarter" idx="12"/>
          </p:nvPr>
        </p:nvSpPr>
        <p:spPr/>
        <p:txBody>
          <a:bodyPr/>
          <a:lstStyle/>
          <a:p>
            <a:fld id="{69E57DC2-970A-4B3E-BB1C-7A09969E49DF}" type="slidenum">
              <a:rPr lang="en-US" smtClean="0"/>
              <a:pPr/>
              <a:t>3</a:t>
            </a:fld>
            <a:endParaRPr lang="en-US"/>
          </a:p>
        </p:txBody>
      </p:sp>
      <p:sp>
        <p:nvSpPr>
          <p:cNvPr id="5" name="Content Placeholder 4">
            <a:extLst>
              <a:ext uri="{FF2B5EF4-FFF2-40B4-BE49-F238E27FC236}">
                <a16:creationId xmlns:a16="http://schemas.microsoft.com/office/drawing/2014/main" id="{B686CA94-31D0-7B4D-89B7-13F8E3C77509}"/>
              </a:ext>
            </a:extLst>
          </p:cNvPr>
          <p:cNvSpPr>
            <a:spLocks noGrp="1"/>
          </p:cNvSpPr>
          <p:nvPr>
            <p:ph sz="quarter" idx="13"/>
          </p:nvPr>
        </p:nvSpPr>
        <p:spPr/>
        <p:txBody>
          <a:bodyPr vert="horz" lIns="91440" tIns="45720" rIns="91440" bIns="45720" rtlCol="0" anchor="t">
            <a:noAutofit/>
          </a:bodyPr>
          <a:lstStyle/>
          <a:p>
            <a:r>
              <a:rPr lang="en-US" sz="1600"/>
              <a:t>We recommend that Domtar Corp conduct further due diligence in consideration of a potential merger with Neenah Inc</a:t>
            </a:r>
          </a:p>
          <a:p>
            <a:r>
              <a:rPr lang="en-US" sz="1600"/>
              <a:t>Neenah's history, reputation, and assets make it attractive for a potential acquisition</a:t>
            </a:r>
          </a:p>
          <a:p>
            <a:endParaRPr lang="en-US" sz="1600"/>
          </a:p>
        </p:txBody>
      </p:sp>
      <p:sp>
        <p:nvSpPr>
          <p:cNvPr id="6" name="Text Placeholder 5">
            <a:extLst>
              <a:ext uri="{FF2B5EF4-FFF2-40B4-BE49-F238E27FC236}">
                <a16:creationId xmlns:a16="http://schemas.microsoft.com/office/drawing/2014/main" id="{5F6FF2B5-2684-CB4D-843A-BA342ED1A5E2}"/>
              </a:ext>
            </a:extLst>
          </p:cNvPr>
          <p:cNvSpPr>
            <a:spLocks noGrp="1"/>
          </p:cNvSpPr>
          <p:nvPr>
            <p:ph type="body" sz="quarter" idx="14"/>
          </p:nvPr>
        </p:nvSpPr>
        <p:spPr/>
        <p:txBody>
          <a:bodyPr>
            <a:normAutofit fontScale="92500" lnSpcReduction="10000"/>
          </a:bodyPr>
          <a:lstStyle/>
          <a:p>
            <a:r>
              <a:rPr lang="en-US"/>
              <a:t>Executive Summary</a:t>
            </a:r>
          </a:p>
        </p:txBody>
      </p:sp>
      <p:sp>
        <p:nvSpPr>
          <p:cNvPr id="12" name="Content Placeholder 11">
            <a:extLst>
              <a:ext uri="{FF2B5EF4-FFF2-40B4-BE49-F238E27FC236}">
                <a16:creationId xmlns:a16="http://schemas.microsoft.com/office/drawing/2014/main" id="{80EB2044-C68B-4FCC-9202-3E7DDA0D7FCB}"/>
              </a:ext>
            </a:extLst>
          </p:cNvPr>
          <p:cNvSpPr>
            <a:spLocks noGrp="1"/>
          </p:cNvSpPr>
          <p:nvPr>
            <p:ph idx="1"/>
          </p:nvPr>
        </p:nvSpPr>
        <p:spPr>
          <a:xfrm>
            <a:off x="1651262" y="1260156"/>
            <a:ext cx="10280055" cy="4471681"/>
          </a:xfrm>
        </p:spPr>
        <p:txBody>
          <a:bodyPr vert="horz" lIns="91440" tIns="45720" rIns="91440" bIns="45720" rtlCol="0" anchor="t">
            <a:normAutofit lnSpcReduction="10000"/>
          </a:bodyPr>
          <a:lstStyle/>
          <a:p>
            <a:pPr>
              <a:lnSpc>
                <a:spcPct val="170000"/>
              </a:lnSpc>
              <a:spcAft>
                <a:spcPts val="100"/>
              </a:spcAft>
              <a:buFont typeface="Arial" panose="020B0604020202020204" pitchFamily="34" charset="0"/>
              <a:buChar char="•"/>
            </a:pPr>
            <a:r>
              <a:rPr lang="en-US" sz="1400">
                <a:solidFill>
                  <a:srgbClr val="3C3C3C"/>
                </a:solidFill>
                <a:cs typeface="Calibri"/>
              </a:rPr>
              <a:t>Domtar Corp ("UFS") is considering an acquisition of Neenah Inc ("NP")</a:t>
            </a:r>
            <a:endParaRPr lang="en-US" sz="1400"/>
          </a:p>
          <a:p>
            <a:pPr>
              <a:lnSpc>
                <a:spcPct val="170000"/>
              </a:lnSpc>
              <a:spcAft>
                <a:spcPts val="100"/>
              </a:spcAft>
              <a:buFont typeface="Arial" panose="020B0604020202020204" pitchFamily="34" charset="0"/>
              <a:buChar char="•"/>
            </a:pPr>
            <a:r>
              <a:rPr lang="en-US" sz="1400">
                <a:solidFill>
                  <a:srgbClr val="3C3C3C"/>
                </a:solidFill>
                <a:cs typeface="Calibri"/>
              </a:rPr>
              <a:t>We have analyzed Domtar Corp, Neenah Inc, and a peer group that spans the paper and forestry products and paper packaging industries</a:t>
            </a:r>
          </a:p>
          <a:p>
            <a:pPr>
              <a:lnSpc>
                <a:spcPct val="170000"/>
              </a:lnSpc>
              <a:spcAft>
                <a:spcPts val="100"/>
              </a:spcAft>
              <a:buFont typeface="Arial" panose="020B0604020202020204" pitchFamily="34" charset="0"/>
              <a:buChar char="•"/>
            </a:pPr>
            <a:r>
              <a:rPr lang="en-US" sz="1400">
                <a:solidFill>
                  <a:srgbClr val="3C3C3C"/>
                </a:solidFill>
                <a:cs typeface="Calibri"/>
              </a:rPr>
              <a:t>Neenah has a global presence in the premium paper market</a:t>
            </a:r>
          </a:p>
          <a:p>
            <a:pPr lvl="1" indent="-383540">
              <a:lnSpc>
                <a:spcPct val="170000"/>
              </a:lnSpc>
              <a:spcAft>
                <a:spcPts val="100"/>
              </a:spcAft>
              <a:buFont typeface="Arial" panose="020B0604020202020204" pitchFamily="34" charset="0"/>
              <a:buChar char="•"/>
            </a:pPr>
            <a:r>
              <a:rPr lang="en-US" sz="1400" i="0">
                <a:solidFill>
                  <a:srgbClr val="3C3C3C"/>
                </a:solidFill>
                <a:cs typeface="Calibri"/>
              </a:rPr>
              <a:t>Since its founding in 1873 in Wisconsin Neenah has been known for quality</a:t>
            </a:r>
            <a:endParaRPr lang="en-US" sz="1400" i="0">
              <a:cs typeface="Calibri"/>
            </a:endParaRPr>
          </a:p>
          <a:p>
            <a:pPr lvl="1" indent="-383540">
              <a:lnSpc>
                <a:spcPct val="170000"/>
              </a:lnSpc>
              <a:spcAft>
                <a:spcPts val="100"/>
              </a:spcAft>
              <a:buFont typeface="Arial" panose="020B0604020202020204" pitchFamily="34" charset="0"/>
              <a:buChar char="•"/>
            </a:pPr>
            <a:r>
              <a:rPr lang="en-US" sz="1400" i="0">
                <a:solidFill>
                  <a:srgbClr val="3C3C3C"/>
                </a:solidFill>
                <a:cs typeface="Calibri"/>
              </a:rPr>
              <a:t>After a spin off from Kimberly-Clark in 2004 Neenah concentrated on higher margin specialty markets</a:t>
            </a:r>
          </a:p>
          <a:p>
            <a:pPr lvl="1" indent="-383540">
              <a:lnSpc>
                <a:spcPct val="170000"/>
              </a:lnSpc>
              <a:spcAft>
                <a:spcPts val="100"/>
              </a:spcAft>
              <a:buFont typeface="Arial" panose="020B0604020202020204" pitchFamily="34" charset="0"/>
              <a:buChar char="•"/>
            </a:pPr>
            <a:r>
              <a:rPr lang="en-US" sz="1400" i="0">
                <a:solidFill>
                  <a:srgbClr val="3C3C3C"/>
                </a:solidFill>
                <a:cs typeface="Calibri"/>
              </a:rPr>
              <a:t>Since 2006 Neenah has invested in manufacturing facilities in North America and abroad</a:t>
            </a:r>
          </a:p>
          <a:p>
            <a:pPr>
              <a:lnSpc>
                <a:spcPct val="170000"/>
              </a:lnSpc>
              <a:spcAft>
                <a:spcPts val="100"/>
              </a:spcAft>
              <a:buFont typeface="Arial" panose="020B0604020202020204" pitchFamily="34" charset="0"/>
              <a:buChar char="•"/>
            </a:pPr>
            <a:r>
              <a:rPr lang="en-US" sz="1400">
                <a:solidFill>
                  <a:srgbClr val="3C3C3C"/>
                </a:solidFill>
                <a:cs typeface="Calibri"/>
              </a:rPr>
              <a:t>Neenah products reach over 80 countries and manufactures in the United States, Europe, and United Kingdom</a:t>
            </a:r>
          </a:p>
          <a:p>
            <a:pPr>
              <a:lnSpc>
                <a:spcPct val="170000"/>
              </a:lnSpc>
              <a:spcAft>
                <a:spcPts val="100"/>
              </a:spcAft>
              <a:buFont typeface="Arial" panose="020B0604020202020204" pitchFamily="34" charset="0"/>
              <a:buChar char="•"/>
            </a:pPr>
            <a:r>
              <a:rPr lang="en-US" sz="1400">
                <a:solidFill>
                  <a:srgbClr val="3C3C3C"/>
                </a:solidFill>
                <a:cs typeface="Calibri"/>
              </a:rPr>
              <a:t>Technical Products and Fine Paper and Packaging are the segments of Neenah's diverse portfolio</a:t>
            </a:r>
          </a:p>
          <a:p>
            <a:pPr lvl="1" indent="-383540">
              <a:lnSpc>
                <a:spcPct val="170000"/>
              </a:lnSpc>
              <a:spcAft>
                <a:spcPts val="100"/>
              </a:spcAft>
              <a:buFont typeface="Arial" panose="020B0604020202020204" pitchFamily="34" charset="0"/>
              <a:buChar char="•"/>
            </a:pPr>
            <a:r>
              <a:rPr lang="en-US" sz="1400" i="0">
                <a:solidFill>
                  <a:srgbClr val="3C3C3C"/>
                </a:solidFill>
                <a:cs typeface="Calibri"/>
              </a:rPr>
              <a:t>Neenah must be able to meet customer preferences at a time when increasing digitalization is strong competition </a:t>
            </a:r>
            <a:endParaRPr lang="en-US" i="0"/>
          </a:p>
          <a:p>
            <a:pPr marL="0" indent="0">
              <a:buNone/>
            </a:pPr>
            <a:endParaRPr lang="en-US"/>
          </a:p>
        </p:txBody>
      </p:sp>
      <p:sp>
        <p:nvSpPr>
          <p:cNvPr id="11" name="Text Placeholder 6">
            <a:extLst>
              <a:ext uri="{FF2B5EF4-FFF2-40B4-BE49-F238E27FC236}">
                <a16:creationId xmlns:a16="http://schemas.microsoft.com/office/drawing/2014/main" id="{B1B68623-C8AF-554A-91BA-A4F1B2C1DE2A}"/>
              </a:ext>
            </a:extLst>
          </p:cNvPr>
          <p:cNvSpPr>
            <a:spLocks noGrp="1"/>
          </p:cNvSpPr>
          <p:nvPr>
            <p:ph type="body" sz="quarter" idx="15"/>
          </p:nvPr>
        </p:nvSpPr>
        <p:spPr/>
        <p:txBody>
          <a:bodyPr>
            <a:normAutofit fontScale="85000" lnSpcReduction="20000"/>
          </a:bodyPr>
          <a:lstStyle/>
          <a:p>
            <a:r>
              <a:rPr lang="en-US"/>
              <a:t>Potential Acquisition of Neenah</a:t>
            </a:r>
          </a:p>
        </p:txBody>
      </p:sp>
    </p:spTree>
    <p:extLst>
      <p:ext uri="{BB962C8B-B14F-4D97-AF65-F5344CB8AC3E}">
        <p14:creationId xmlns:p14="http://schemas.microsoft.com/office/powerpoint/2010/main" val="806698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FB62C-F780-E642-82A2-71662D07DA36}"/>
              </a:ext>
            </a:extLst>
          </p:cNvPr>
          <p:cNvSpPr>
            <a:spLocks noGrp="1"/>
          </p:cNvSpPr>
          <p:nvPr>
            <p:ph type="title"/>
          </p:nvPr>
        </p:nvSpPr>
        <p:spPr/>
        <p:txBody>
          <a:bodyPr>
            <a:normAutofit fontScale="90000"/>
          </a:bodyPr>
          <a:lstStyle/>
          <a:p>
            <a:r>
              <a:rPr lang="en-US"/>
              <a:t>Illustrative Leveraged Buyout Analysis</a:t>
            </a:r>
          </a:p>
        </p:txBody>
      </p:sp>
      <p:sp>
        <p:nvSpPr>
          <p:cNvPr id="4" name="Slide Number Placeholder 3">
            <a:extLst>
              <a:ext uri="{FF2B5EF4-FFF2-40B4-BE49-F238E27FC236}">
                <a16:creationId xmlns:a16="http://schemas.microsoft.com/office/drawing/2014/main" id="{47A2032E-ED5E-4342-87CE-9E88A684ECE1}"/>
              </a:ext>
            </a:extLst>
          </p:cNvPr>
          <p:cNvSpPr>
            <a:spLocks noGrp="1"/>
          </p:cNvSpPr>
          <p:nvPr>
            <p:ph type="sldNum" sz="quarter" idx="12"/>
          </p:nvPr>
        </p:nvSpPr>
        <p:spPr/>
        <p:txBody>
          <a:bodyPr/>
          <a:lstStyle/>
          <a:p>
            <a:fld id="{69E57DC2-970A-4B3E-BB1C-7A09969E49DF}" type="slidenum">
              <a:rPr lang="en-US" smtClean="0"/>
              <a:pPr/>
              <a:t>30</a:t>
            </a:fld>
            <a:endParaRPr lang="en-US"/>
          </a:p>
        </p:txBody>
      </p:sp>
      <p:sp>
        <p:nvSpPr>
          <p:cNvPr id="5" name="Content Placeholder 4">
            <a:extLst>
              <a:ext uri="{FF2B5EF4-FFF2-40B4-BE49-F238E27FC236}">
                <a16:creationId xmlns:a16="http://schemas.microsoft.com/office/drawing/2014/main" id="{BB659FB3-1355-A947-8AC4-1E9B464D41FF}"/>
              </a:ext>
            </a:extLst>
          </p:cNvPr>
          <p:cNvSpPr>
            <a:spLocks noGrp="1"/>
          </p:cNvSpPr>
          <p:nvPr>
            <p:ph sz="quarter" idx="13"/>
          </p:nvPr>
        </p:nvSpPr>
        <p:spPr/>
        <p:txBody>
          <a:bodyPr vert="horz" lIns="91440" tIns="45720" rIns="91440" bIns="45720" rtlCol="0" anchor="t">
            <a:noAutofit/>
          </a:bodyPr>
          <a:lstStyle/>
          <a:p>
            <a:pPr algn="ctr"/>
            <a:r>
              <a:rPr lang="en-US" u="sng"/>
              <a:t>Key Assumptions</a:t>
            </a:r>
          </a:p>
          <a:p>
            <a:pPr marL="171450" indent="-171450">
              <a:buFont typeface="Arial" panose="020B0503020102020204" pitchFamily="34" charset="0"/>
              <a:buChar char="•"/>
            </a:pPr>
            <a:r>
              <a:rPr lang="en-US"/>
              <a:t>Transaction date 12/31/2019</a:t>
            </a:r>
          </a:p>
          <a:p>
            <a:pPr marL="171450" indent="-171450">
              <a:buFont typeface="Arial" panose="020B0503020102020204" pitchFamily="34" charset="0"/>
              <a:buChar char="•"/>
            </a:pPr>
            <a:r>
              <a:rPr lang="en-US"/>
              <a:t>Purchase Forward EBITDA Multiple 14.8x</a:t>
            </a:r>
          </a:p>
          <a:p>
            <a:pPr marL="171450" indent="-171450">
              <a:buFont typeface="Arial" panose="020B0503020102020204" pitchFamily="34" charset="0"/>
              <a:buChar char="•"/>
            </a:pPr>
            <a:r>
              <a:rPr lang="en-US"/>
              <a:t>2019E EBITDA $103</a:t>
            </a:r>
          </a:p>
          <a:p>
            <a:pPr marL="171450" indent="-171450">
              <a:buFont typeface="Arial" panose="020B0503020102020204" pitchFamily="34" charset="0"/>
              <a:buChar char="•"/>
            </a:pPr>
            <a:r>
              <a:rPr lang="en-US"/>
              <a:t>Exit EBITDA multiple 15.8x</a:t>
            </a:r>
          </a:p>
          <a:p>
            <a:pPr marL="171450" indent="-171450">
              <a:buFont typeface="Arial" panose="020B0503020102020204" pitchFamily="34" charset="0"/>
              <a:buChar char="•"/>
            </a:pPr>
            <a:r>
              <a:rPr lang="en-US"/>
              <a:t>Minimum PF cash 2.0</a:t>
            </a:r>
          </a:p>
          <a:p>
            <a:pPr marL="171450" indent="-171450">
              <a:buFont typeface="Arial" panose="020B0503020102020204" pitchFamily="34" charset="0"/>
              <a:buChar char="•"/>
            </a:pPr>
            <a:r>
              <a:rPr lang="en-US"/>
              <a:t>35% tax rate</a:t>
            </a:r>
          </a:p>
          <a:p>
            <a:pPr marL="171450" indent="-171450">
              <a:buFont typeface="Arial" panose="020B0503020102020204" pitchFamily="34" charset="0"/>
              <a:buChar char="•"/>
            </a:pPr>
            <a:r>
              <a:rPr lang="en-US"/>
              <a:t>Transaction fee 1%</a:t>
            </a:r>
          </a:p>
          <a:p>
            <a:pPr marL="171450" indent="-171450">
              <a:buFont typeface="Arial" panose="020B0503020102020204" pitchFamily="34" charset="0"/>
              <a:buChar char="•"/>
            </a:pPr>
            <a:r>
              <a:rPr lang="en-US"/>
              <a:t>Financing fees 1%</a:t>
            </a:r>
          </a:p>
          <a:p>
            <a:pPr marL="171450" indent="-171450">
              <a:buFont typeface="Arial" panose="020B0503020102020204" pitchFamily="34" charset="0"/>
              <a:buChar char="•"/>
            </a:pPr>
            <a:r>
              <a:rPr lang="en-US"/>
              <a:t>All existing debt refinanced</a:t>
            </a:r>
          </a:p>
          <a:p>
            <a:pPr algn="ctr"/>
            <a:r>
              <a:rPr lang="en-US" u="sng"/>
              <a:t>Debt Financing </a:t>
            </a:r>
          </a:p>
          <a:p>
            <a:pPr marL="171450" indent="-171450">
              <a:buFont typeface="Arial" panose="020B0503020102020204" pitchFamily="34" charset="0"/>
              <a:buChar char="•"/>
            </a:pPr>
            <a:r>
              <a:rPr lang="en-US"/>
              <a:t>8.0x LTM EBITDA</a:t>
            </a:r>
          </a:p>
          <a:p>
            <a:endParaRPr lang="en-US"/>
          </a:p>
        </p:txBody>
      </p:sp>
      <p:sp>
        <p:nvSpPr>
          <p:cNvPr id="6" name="Text Placeholder 5">
            <a:extLst>
              <a:ext uri="{FF2B5EF4-FFF2-40B4-BE49-F238E27FC236}">
                <a16:creationId xmlns:a16="http://schemas.microsoft.com/office/drawing/2014/main" id="{FEA5A9D3-376B-544B-972D-C434F8273E75}"/>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7" name="Text Placeholder 6">
            <a:extLst>
              <a:ext uri="{FF2B5EF4-FFF2-40B4-BE49-F238E27FC236}">
                <a16:creationId xmlns:a16="http://schemas.microsoft.com/office/drawing/2014/main" id="{8DF6E3D5-A878-C54D-9A46-3B413363868B}"/>
              </a:ext>
            </a:extLst>
          </p:cNvPr>
          <p:cNvSpPr>
            <a:spLocks noGrp="1"/>
          </p:cNvSpPr>
          <p:nvPr>
            <p:ph type="body" sz="quarter" idx="15"/>
          </p:nvPr>
        </p:nvSpPr>
        <p:spPr/>
        <p:txBody>
          <a:bodyPr>
            <a:normAutofit fontScale="85000" lnSpcReduction="20000"/>
          </a:bodyPr>
          <a:lstStyle/>
          <a:p>
            <a:r>
              <a:rPr lang="en-US"/>
              <a:t>Sources &amp; Uses / Cash Flow Summary</a:t>
            </a:r>
          </a:p>
        </p:txBody>
      </p:sp>
      <p:pic>
        <p:nvPicPr>
          <p:cNvPr id="10" name="Content Placeholder 9" descr="A screenshot of a cell phone&#10;&#10;Description automatically generated">
            <a:extLst>
              <a:ext uri="{FF2B5EF4-FFF2-40B4-BE49-F238E27FC236}">
                <a16:creationId xmlns:a16="http://schemas.microsoft.com/office/drawing/2014/main" id="{577CB71C-89FB-FB4E-9141-AE5DEAECC628}"/>
              </a:ext>
            </a:extLst>
          </p:cNvPr>
          <p:cNvPicPr>
            <a:picLocks noGrp="1" noChangeAspect="1"/>
          </p:cNvPicPr>
          <p:nvPr>
            <p:ph idx="1"/>
          </p:nvPr>
        </p:nvPicPr>
        <p:blipFill>
          <a:blip r:embed="rId2"/>
          <a:stretch>
            <a:fillRect/>
          </a:stretch>
        </p:blipFill>
        <p:spPr>
          <a:xfrm>
            <a:off x="1660525" y="1321888"/>
            <a:ext cx="10261600" cy="4584700"/>
          </a:xfrm>
        </p:spPr>
      </p:pic>
    </p:spTree>
    <p:extLst>
      <p:ext uri="{BB962C8B-B14F-4D97-AF65-F5344CB8AC3E}">
        <p14:creationId xmlns:p14="http://schemas.microsoft.com/office/powerpoint/2010/main" val="621769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95750-0D05-E84B-8C9F-60095605BB7A}"/>
              </a:ext>
            </a:extLst>
          </p:cNvPr>
          <p:cNvSpPr>
            <a:spLocks noGrp="1"/>
          </p:cNvSpPr>
          <p:nvPr>
            <p:ph type="title"/>
          </p:nvPr>
        </p:nvSpPr>
        <p:spPr/>
        <p:txBody>
          <a:bodyPr>
            <a:normAutofit fontScale="90000"/>
          </a:bodyPr>
          <a:lstStyle/>
          <a:p>
            <a:r>
              <a:rPr lang="en-US"/>
              <a:t>Illustrative Buyout Analysis</a:t>
            </a:r>
          </a:p>
        </p:txBody>
      </p:sp>
      <p:sp>
        <p:nvSpPr>
          <p:cNvPr id="4" name="Slide Number Placeholder 3">
            <a:extLst>
              <a:ext uri="{FF2B5EF4-FFF2-40B4-BE49-F238E27FC236}">
                <a16:creationId xmlns:a16="http://schemas.microsoft.com/office/drawing/2014/main" id="{C465662F-A4D5-134D-B442-F2D4790DE7C3}"/>
              </a:ext>
            </a:extLst>
          </p:cNvPr>
          <p:cNvSpPr>
            <a:spLocks noGrp="1"/>
          </p:cNvSpPr>
          <p:nvPr>
            <p:ph type="sldNum" sz="quarter" idx="12"/>
          </p:nvPr>
        </p:nvSpPr>
        <p:spPr/>
        <p:txBody>
          <a:bodyPr/>
          <a:lstStyle/>
          <a:p>
            <a:fld id="{69E57DC2-970A-4B3E-BB1C-7A09969E49DF}" type="slidenum">
              <a:rPr lang="en-US" smtClean="0"/>
              <a:pPr/>
              <a:t>31</a:t>
            </a:fld>
            <a:endParaRPr lang="en-US"/>
          </a:p>
        </p:txBody>
      </p:sp>
      <p:sp>
        <p:nvSpPr>
          <p:cNvPr id="6" name="Text Placeholder 5">
            <a:extLst>
              <a:ext uri="{FF2B5EF4-FFF2-40B4-BE49-F238E27FC236}">
                <a16:creationId xmlns:a16="http://schemas.microsoft.com/office/drawing/2014/main" id="{7B1C4E08-CD1E-0B43-9D66-1AB052E74EED}"/>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7" name="Text Placeholder 6">
            <a:extLst>
              <a:ext uri="{FF2B5EF4-FFF2-40B4-BE49-F238E27FC236}">
                <a16:creationId xmlns:a16="http://schemas.microsoft.com/office/drawing/2014/main" id="{AE36DD16-892B-E349-A09B-E01DB1E49217}"/>
              </a:ext>
            </a:extLst>
          </p:cNvPr>
          <p:cNvSpPr>
            <a:spLocks noGrp="1"/>
          </p:cNvSpPr>
          <p:nvPr>
            <p:ph type="body" sz="quarter" idx="15"/>
          </p:nvPr>
        </p:nvSpPr>
        <p:spPr/>
        <p:txBody>
          <a:bodyPr>
            <a:normAutofit fontScale="85000" lnSpcReduction="20000"/>
          </a:bodyPr>
          <a:lstStyle/>
          <a:p>
            <a:r>
              <a:rPr lang="en-US"/>
              <a:t>Sensitivity Analysis</a:t>
            </a:r>
          </a:p>
        </p:txBody>
      </p:sp>
      <p:pic>
        <p:nvPicPr>
          <p:cNvPr id="15" name="Picture 14" descr="A screenshot of a social media post&#10;&#10;Description automatically generated">
            <a:extLst>
              <a:ext uri="{FF2B5EF4-FFF2-40B4-BE49-F238E27FC236}">
                <a16:creationId xmlns:a16="http://schemas.microsoft.com/office/drawing/2014/main" id="{2ECDBEEC-E304-A24E-9257-732586963505}"/>
              </a:ext>
            </a:extLst>
          </p:cNvPr>
          <p:cNvPicPr>
            <a:picLocks noChangeAspect="1"/>
          </p:cNvPicPr>
          <p:nvPr/>
        </p:nvPicPr>
        <p:blipFill>
          <a:blip r:embed="rId2"/>
          <a:stretch>
            <a:fillRect/>
          </a:stretch>
        </p:blipFill>
        <p:spPr>
          <a:xfrm>
            <a:off x="2925983" y="4892916"/>
            <a:ext cx="7677135" cy="1762776"/>
          </a:xfrm>
          <a:prstGeom prst="rect">
            <a:avLst/>
          </a:prstGeom>
        </p:spPr>
      </p:pic>
      <p:sp>
        <p:nvSpPr>
          <p:cNvPr id="3" name="Content Placeholder 4">
            <a:extLst>
              <a:ext uri="{FF2B5EF4-FFF2-40B4-BE49-F238E27FC236}">
                <a16:creationId xmlns:a16="http://schemas.microsoft.com/office/drawing/2014/main" id="{6C0E5A14-F9F5-4FD6-8C1A-D58DF39A2E55}"/>
              </a:ext>
            </a:extLst>
          </p:cNvPr>
          <p:cNvSpPr>
            <a:spLocks noGrp="1"/>
          </p:cNvSpPr>
          <p:nvPr>
            <p:ph sz="quarter" idx="13"/>
          </p:nvPr>
        </p:nvSpPr>
        <p:spPr>
          <a:xfrm>
            <a:off x="0" y="1260156"/>
            <a:ext cx="1568454" cy="5395537"/>
          </a:xfrm>
        </p:spPr>
        <p:txBody>
          <a:bodyPr vert="horz" lIns="91440" tIns="45720" rIns="91440" bIns="45720" rtlCol="0" anchor="t">
            <a:noAutofit/>
          </a:bodyPr>
          <a:lstStyle/>
          <a:p>
            <a:pPr algn="ctr"/>
            <a:r>
              <a:rPr lang="en-US" u="sng"/>
              <a:t>Key Assumptions</a:t>
            </a:r>
          </a:p>
          <a:p>
            <a:pPr marL="171450" indent="-171450">
              <a:buFont typeface="Arial" panose="020B0503020102020204" pitchFamily="34" charset="0"/>
              <a:buChar char="•"/>
            </a:pPr>
            <a:r>
              <a:rPr lang="en-US"/>
              <a:t>Transaction date 12/31/2019</a:t>
            </a:r>
          </a:p>
          <a:p>
            <a:pPr marL="171450" indent="-171450">
              <a:buFont typeface="Arial" panose="020B0503020102020204" pitchFamily="34" charset="0"/>
              <a:buChar char="•"/>
            </a:pPr>
            <a:r>
              <a:rPr lang="en-US"/>
              <a:t>Purchase Forward EBITDA Multiple 14.8x</a:t>
            </a:r>
          </a:p>
          <a:p>
            <a:pPr marL="171450" indent="-171450">
              <a:buFont typeface="Arial" panose="020B0503020102020204" pitchFamily="34" charset="0"/>
              <a:buChar char="•"/>
            </a:pPr>
            <a:r>
              <a:rPr lang="en-US"/>
              <a:t>2019E EBITDA $103</a:t>
            </a:r>
          </a:p>
          <a:p>
            <a:pPr marL="171450" indent="-171450">
              <a:buFont typeface="Arial" panose="020B0503020102020204" pitchFamily="34" charset="0"/>
              <a:buChar char="•"/>
            </a:pPr>
            <a:r>
              <a:rPr lang="en-US"/>
              <a:t>Exit EBITDA multiple 15.8x</a:t>
            </a:r>
          </a:p>
          <a:p>
            <a:pPr marL="171450" indent="-171450">
              <a:buFont typeface="Arial" panose="020B0503020102020204" pitchFamily="34" charset="0"/>
              <a:buChar char="•"/>
            </a:pPr>
            <a:r>
              <a:rPr lang="en-US"/>
              <a:t>Minimum PF cash 2.0</a:t>
            </a:r>
          </a:p>
          <a:p>
            <a:pPr marL="171450" indent="-171450">
              <a:buFont typeface="Arial" panose="020B0503020102020204" pitchFamily="34" charset="0"/>
              <a:buChar char="•"/>
            </a:pPr>
            <a:r>
              <a:rPr lang="en-US"/>
              <a:t>35% tax rate</a:t>
            </a:r>
          </a:p>
          <a:p>
            <a:pPr marL="171450" indent="-171450">
              <a:buFont typeface="Arial" panose="020B0503020102020204" pitchFamily="34" charset="0"/>
              <a:buChar char="•"/>
            </a:pPr>
            <a:r>
              <a:rPr lang="en-US"/>
              <a:t>Transaction fee 1%</a:t>
            </a:r>
          </a:p>
          <a:p>
            <a:pPr marL="171450" indent="-171450">
              <a:buFont typeface="Arial" panose="020B0503020102020204" pitchFamily="34" charset="0"/>
              <a:buChar char="•"/>
            </a:pPr>
            <a:r>
              <a:rPr lang="en-US"/>
              <a:t>Financing fees 1%</a:t>
            </a:r>
          </a:p>
          <a:p>
            <a:pPr marL="171450" indent="-171450">
              <a:buFont typeface="Arial" panose="020B0503020102020204" pitchFamily="34" charset="0"/>
              <a:buChar char="•"/>
            </a:pPr>
            <a:r>
              <a:rPr lang="en-US"/>
              <a:t>All existing debt refinanced</a:t>
            </a:r>
          </a:p>
          <a:p>
            <a:pPr algn="ctr"/>
            <a:r>
              <a:rPr lang="en-US" u="sng"/>
              <a:t>Debt Financing </a:t>
            </a:r>
          </a:p>
          <a:p>
            <a:pPr marL="171450" indent="-171450">
              <a:buFont typeface="Arial" panose="020B0503020102020204" pitchFamily="34" charset="0"/>
              <a:buChar char="•"/>
            </a:pPr>
            <a:r>
              <a:rPr lang="en-US"/>
              <a:t>8.0x LTM EBITDA</a:t>
            </a:r>
          </a:p>
          <a:p>
            <a:endParaRPr lang="en-US"/>
          </a:p>
        </p:txBody>
      </p:sp>
      <p:pic>
        <p:nvPicPr>
          <p:cNvPr id="24" name="Content Placeholder 23" descr="A picture containing display, different, oven&#10;&#10;Description automatically generated">
            <a:extLst>
              <a:ext uri="{FF2B5EF4-FFF2-40B4-BE49-F238E27FC236}">
                <a16:creationId xmlns:a16="http://schemas.microsoft.com/office/drawing/2014/main" id="{65FC2ABD-6BFD-FD44-8CE4-FD7BBE95A3D9}"/>
              </a:ext>
            </a:extLst>
          </p:cNvPr>
          <p:cNvPicPr>
            <a:picLocks noGrp="1" noChangeAspect="1"/>
          </p:cNvPicPr>
          <p:nvPr>
            <p:ph idx="1"/>
          </p:nvPr>
        </p:nvPicPr>
        <p:blipFill>
          <a:blip r:embed="rId3"/>
          <a:stretch>
            <a:fillRect/>
          </a:stretch>
        </p:blipFill>
        <p:spPr>
          <a:xfrm>
            <a:off x="1588882" y="1229268"/>
            <a:ext cx="10425640" cy="3679270"/>
          </a:xfrm>
        </p:spPr>
      </p:pic>
    </p:spTree>
    <p:extLst>
      <p:ext uri="{BB962C8B-B14F-4D97-AF65-F5344CB8AC3E}">
        <p14:creationId xmlns:p14="http://schemas.microsoft.com/office/powerpoint/2010/main" val="3094682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E5BB-5036-D84B-96E0-979BB361D26F}"/>
              </a:ext>
            </a:extLst>
          </p:cNvPr>
          <p:cNvSpPr>
            <a:spLocks noGrp="1"/>
          </p:cNvSpPr>
          <p:nvPr>
            <p:ph type="title"/>
          </p:nvPr>
        </p:nvSpPr>
        <p:spPr/>
        <p:txBody>
          <a:bodyPr>
            <a:normAutofit fontScale="90000"/>
          </a:bodyPr>
          <a:lstStyle/>
          <a:p>
            <a:r>
              <a:rPr lang="en-US"/>
              <a:t>Premiums Paid Analysis</a:t>
            </a:r>
          </a:p>
        </p:txBody>
      </p:sp>
      <p:sp>
        <p:nvSpPr>
          <p:cNvPr id="4" name="Slide Number Placeholder 3">
            <a:extLst>
              <a:ext uri="{FF2B5EF4-FFF2-40B4-BE49-F238E27FC236}">
                <a16:creationId xmlns:a16="http://schemas.microsoft.com/office/drawing/2014/main" id="{6AA41AB7-A537-6145-8D49-6D25AE8A65E5}"/>
              </a:ext>
            </a:extLst>
          </p:cNvPr>
          <p:cNvSpPr>
            <a:spLocks noGrp="1"/>
          </p:cNvSpPr>
          <p:nvPr>
            <p:ph type="sldNum" sz="quarter" idx="12"/>
          </p:nvPr>
        </p:nvSpPr>
        <p:spPr/>
        <p:txBody>
          <a:bodyPr/>
          <a:lstStyle/>
          <a:p>
            <a:fld id="{69E57DC2-970A-4B3E-BB1C-7A09969E49DF}" type="slidenum">
              <a:rPr lang="en-US" smtClean="0"/>
              <a:pPr/>
              <a:t>32</a:t>
            </a:fld>
            <a:endParaRPr lang="en-US"/>
          </a:p>
        </p:txBody>
      </p:sp>
      <p:sp>
        <p:nvSpPr>
          <p:cNvPr id="5" name="Content Placeholder 4">
            <a:extLst>
              <a:ext uri="{FF2B5EF4-FFF2-40B4-BE49-F238E27FC236}">
                <a16:creationId xmlns:a16="http://schemas.microsoft.com/office/drawing/2014/main" id="{CE786E10-D734-894F-B397-8CF35756E792}"/>
              </a:ext>
            </a:extLst>
          </p:cNvPr>
          <p:cNvSpPr>
            <a:spLocks noGrp="1"/>
          </p:cNvSpPr>
          <p:nvPr>
            <p:ph sz="quarter" idx="13"/>
          </p:nvPr>
        </p:nvSpPr>
        <p:spPr/>
        <p:txBody>
          <a:bodyPr vert="horz" lIns="91440" tIns="45720" rIns="91440" bIns="45720" rtlCol="0" anchor="t">
            <a:noAutofit/>
          </a:bodyPr>
          <a:lstStyle/>
          <a:p>
            <a:r>
              <a:rPr lang="en-US" sz="1300" b="1"/>
              <a:t>Premiums paid for paper and packaging companies are slightly higher than the overall market.</a:t>
            </a:r>
          </a:p>
        </p:txBody>
      </p:sp>
      <p:sp>
        <p:nvSpPr>
          <p:cNvPr id="6" name="Text Placeholder 5">
            <a:extLst>
              <a:ext uri="{FF2B5EF4-FFF2-40B4-BE49-F238E27FC236}">
                <a16:creationId xmlns:a16="http://schemas.microsoft.com/office/drawing/2014/main" id="{4B9F35BE-EB3B-EE4D-AD75-14EE8B62A673}"/>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7" name="Text Placeholder 6">
            <a:extLst>
              <a:ext uri="{FF2B5EF4-FFF2-40B4-BE49-F238E27FC236}">
                <a16:creationId xmlns:a16="http://schemas.microsoft.com/office/drawing/2014/main" id="{A16D3C5B-21CE-1549-9058-F0F137B87C17}"/>
              </a:ext>
            </a:extLst>
          </p:cNvPr>
          <p:cNvSpPr>
            <a:spLocks noGrp="1"/>
          </p:cNvSpPr>
          <p:nvPr>
            <p:ph type="body" sz="quarter" idx="15"/>
          </p:nvPr>
        </p:nvSpPr>
        <p:spPr/>
        <p:txBody>
          <a:bodyPr>
            <a:normAutofit fontScale="85000" lnSpcReduction="20000"/>
          </a:bodyPr>
          <a:lstStyle/>
          <a:p>
            <a:r>
              <a:rPr lang="en-US"/>
              <a:t>Market Overview</a:t>
            </a:r>
          </a:p>
        </p:txBody>
      </p:sp>
      <p:pic>
        <p:nvPicPr>
          <p:cNvPr id="13" name="Content Placeholder 12">
            <a:extLst>
              <a:ext uri="{FF2B5EF4-FFF2-40B4-BE49-F238E27FC236}">
                <a16:creationId xmlns:a16="http://schemas.microsoft.com/office/drawing/2014/main" id="{75D489B8-C22C-4A4C-90C5-CA5984E478C8}"/>
              </a:ext>
            </a:extLst>
          </p:cNvPr>
          <p:cNvPicPr>
            <a:picLocks noGrp="1" noChangeAspect="1"/>
          </p:cNvPicPr>
          <p:nvPr>
            <p:ph idx="1"/>
          </p:nvPr>
        </p:nvPicPr>
        <p:blipFill>
          <a:blip r:embed="rId2"/>
          <a:srcRect/>
          <a:stretch/>
        </p:blipFill>
        <p:spPr>
          <a:xfrm>
            <a:off x="1653434" y="1335807"/>
            <a:ext cx="10014517" cy="5150909"/>
          </a:xfrm>
        </p:spPr>
      </p:pic>
      <p:sp>
        <p:nvSpPr>
          <p:cNvPr id="3" name="Donut 2">
            <a:extLst>
              <a:ext uri="{FF2B5EF4-FFF2-40B4-BE49-F238E27FC236}">
                <a16:creationId xmlns:a16="http://schemas.microsoft.com/office/drawing/2014/main" id="{B68831B1-7488-BB4F-9622-28191A6A569A}"/>
              </a:ext>
            </a:extLst>
          </p:cNvPr>
          <p:cNvSpPr/>
          <p:nvPr/>
        </p:nvSpPr>
        <p:spPr>
          <a:xfrm>
            <a:off x="10984376" y="2534856"/>
            <a:ext cx="718300" cy="370390"/>
          </a:xfrm>
          <a:prstGeom prst="donut">
            <a:avLst>
              <a:gd name="adj" fmla="val 106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27751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E04B-DD23-6B45-99CA-26A17618B943}"/>
              </a:ext>
            </a:extLst>
          </p:cNvPr>
          <p:cNvSpPr>
            <a:spLocks noGrp="1"/>
          </p:cNvSpPr>
          <p:nvPr>
            <p:ph type="title"/>
          </p:nvPr>
        </p:nvSpPr>
        <p:spPr/>
        <p:txBody>
          <a:bodyPr>
            <a:normAutofit fontScale="90000"/>
          </a:bodyPr>
          <a:lstStyle/>
          <a:p>
            <a:r>
              <a:rPr lang="en-US"/>
              <a:t>Premiums Paid Analysis (Cont.)</a:t>
            </a:r>
          </a:p>
        </p:txBody>
      </p:sp>
      <p:pic>
        <p:nvPicPr>
          <p:cNvPr id="15" name="Content Placeholder 14" descr="A screenshot of a cell phone&#10;&#10;Description automatically generated">
            <a:extLst>
              <a:ext uri="{FF2B5EF4-FFF2-40B4-BE49-F238E27FC236}">
                <a16:creationId xmlns:a16="http://schemas.microsoft.com/office/drawing/2014/main" id="{966F17BC-FE9B-5A41-A9D3-11526EDA1E49}"/>
              </a:ext>
            </a:extLst>
          </p:cNvPr>
          <p:cNvPicPr>
            <a:picLocks noGrp="1" noChangeAspect="1"/>
          </p:cNvPicPr>
          <p:nvPr>
            <p:ph idx="4294967295"/>
          </p:nvPr>
        </p:nvPicPr>
        <p:blipFill>
          <a:blip r:embed="rId2"/>
          <a:stretch>
            <a:fillRect/>
          </a:stretch>
        </p:blipFill>
        <p:spPr>
          <a:xfrm>
            <a:off x="2375501" y="1260475"/>
            <a:ext cx="8831647" cy="5192713"/>
          </a:xfrm>
        </p:spPr>
      </p:pic>
      <p:sp>
        <p:nvSpPr>
          <p:cNvPr id="4" name="Slide Number Placeholder 3">
            <a:extLst>
              <a:ext uri="{FF2B5EF4-FFF2-40B4-BE49-F238E27FC236}">
                <a16:creationId xmlns:a16="http://schemas.microsoft.com/office/drawing/2014/main" id="{28BF44C7-6FC6-3246-B6FB-885765694B48}"/>
              </a:ext>
            </a:extLst>
          </p:cNvPr>
          <p:cNvSpPr>
            <a:spLocks noGrp="1"/>
          </p:cNvSpPr>
          <p:nvPr>
            <p:ph type="sldNum" sz="quarter" idx="12"/>
          </p:nvPr>
        </p:nvSpPr>
        <p:spPr/>
        <p:txBody>
          <a:bodyPr/>
          <a:lstStyle/>
          <a:p>
            <a:fld id="{69E57DC2-970A-4B3E-BB1C-7A09969E49DF}" type="slidenum">
              <a:rPr lang="en-US" smtClean="0"/>
              <a:pPr/>
              <a:t>33</a:t>
            </a:fld>
            <a:endParaRPr lang="en-US"/>
          </a:p>
        </p:txBody>
      </p:sp>
      <p:sp>
        <p:nvSpPr>
          <p:cNvPr id="6" name="Text Placeholder 5">
            <a:extLst>
              <a:ext uri="{FF2B5EF4-FFF2-40B4-BE49-F238E27FC236}">
                <a16:creationId xmlns:a16="http://schemas.microsoft.com/office/drawing/2014/main" id="{7816C44C-4B13-CA46-870C-F550F81BD0B0}"/>
              </a:ext>
            </a:extLst>
          </p:cNvPr>
          <p:cNvSpPr>
            <a:spLocks noGrp="1"/>
          </p:cNvSpPr>
          <p:nvPr>
            <p:ph type="body" sz="quarter" idx="14"/>
          </p:nvPr>
        </p:nvSpPr>
        <p:spPr/>
        <p:txBody>
          <a:bodyPr>
            <a:normAutofit fontScale="92500" lnSpcReduction="10000"/>
          </a:bodyPr>
          <a:lstStyle/>
          <a:p>
            <a:r>
              <a:rPr lang="en-US"/>
              <a:t>Preliminary Views on Valuation</a:t>
            </a:r>
          </a:p>
        </p:txBody>
      </p:sp>
      <p:sp>
        <p:nvSpPr>
          <p:cNvPr id="7" name="Text Placeholder 6">
            <a:extLst>
              <a:ext uri="{FF2B5EF4-FFF2-40B4-BE49-F238E27FC236}">
                <a16:creationId xmlns:a16="http://schemas.microsoft.com/office/drawing/2014/main" id="{3EBB4DB8-B43D-3743-8356-ADBD01BCD281}"/>
              </a:ext>
            </a:extLst>
          </p:cNvPr>
          <p:cNvSpPr>
            <a:spLocks noGrp="1"/>
          </p:cNvSpPr>
          <p:nvPr>
            <p:ph type="body" sz="quarter" idx="15"/>
          </p:nvPr>
        </p:nvSpPr>
        <p:spPr/>
        <p:txBody>
          <a:bodyPr>
            <a:normAutofit fontScale="85000" lnSpcReduction="20000"/>
          </a:bodyPr>
          <a:lstStyle/>
          <a:p>
            <a:r>
              <a:rPr lang="en-US" dirty="0"/>
              <a:t>Strategic Acquirer Focus</a:t>
            </a:r>
          </a:p>
        </p:txBody>
      </p:sp>
      <p:sp>
        <p:nvSpPr>
          <p:cNvPr id="11" name="Content Placeholder 10">
            <a:extLst>
              <a:ext uri="{FF2B5EF4-FFF2-40B4-BE49-F238E27FC236}">
                <a16:creationId xmlns:a16="http://schemas.microsoft.com/office/drawing/2014/main" id="{9731A1BC-4B9A-1344-9405-592205491200}"/>
              </a:ext>
            </a:extLst>
          </p:cNvPr>
          <p:cNvSpPr>
            <a:spLocks noGrp="1"/>
          </p:cNvSpPr>
          <p:nvPr>
            <p:ph sz="quarter" idx="13"/>
          </p:nvPr>
        </p:nvSpPr>
        <p:spPr/>
        <p:txBody>
          <a:bodyPr vert="horz" lIns="91440" tIns="45720" rIns="91440" bIns="45720" rtlCol="0" anchor="t">
            <a:noAutofit/>
          </a:bodyPr>
          <a:lstStyle/>
          <a:p>
            <a:r>
              <a:rPr lang="en-US" sz="1300" b="1"/>
              <a:t>Strategic Acquirers attract lower premiums in comparison to the wider market</a:t>
            </a:r>
            <a:endParaRPr lang="en-US"/>
          </a:p>
        </p:txBody>
      </p:sp>
      <p:pic>
        <p:nvPicPr>
          <p:cNvPr id="19" name="Content Placeholder 18" descr="A screenshot of a cell phone&#10;&#10;Description automatically generated">
            <a:extLst>
              <a:ext uri="{FF2B5EF4-FFF2-40B4-BE49-F238E27FC236}">
                <a16:creationId xmlns:a16="http://schemas.microsoft.com/office/drawing/2014/main" id="{DED7EFEE-C487-D842-B07F-48E51056F121}"/>
              </a:ext>
            </a:extLst>
          </p:cNvPr>
          <p:cNvPicPr>
            <a:picLocks noGrp="1" noChangeAspect="1"/>
          </p:cNvPicPr>
          <p:nvPr>
            <p:ph idx="1"/>
          </p:nvPr>
        </p:nvPicPr>
        <p:blipFill>
          <a:blip r:embed="rId3"/>
          <a:stretch>
            <a:fillRect/>
          </a:stretch>
        </p:blipFill>
        <p:spPr>
          <a:xfrm>
            <a:off x="1653854" y="1336677"/>
            <a:ext cx="10274942" cy="5192713"/>
          </a:xfrm>
        </p:spPr>
      </p:pic>
      <p:sp>
        <p:nvSpPr>
          <p:cNvPr id="9" name="Donut 8">
            <a:extLst>
              <a:ext uri="{FF2B5EF4-FFF2-40B4-BE49-F238E27FC236}">
                <a16:creationId xmlns:a16="http://schemas.microsoft.com/office/drawing/2014/main" id="{9F219424-C864-C84F-9E17-AFD6513629F1}"/>
              </a:ext>
            </a:extLst>
          </p:cNvPr>
          <p:cNvSpPr/>
          <p:nvPr/>
        </p:nvSpPr>
        <p:spPr>
          <a:xfrm>
            <a:off x="5577428" y="2546431"/>
            <a:ext cx="718300" cy="370390"/>
          </a:xfrm>
          <a:prstGeom prst="donut">
            <a:avLst>
              <a:gd name="adj" fmla="val 106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49630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B4283-F7F7-AE4A-885A-39FC6B785A36}"/>
              </a:ext>
            </a:extLst>
          </p:cNvPr>
          <p:cNvSpPr>
            <a:spLocks noGrp="1"/>
          </p:cNvSpPr>
          <p:nvPr>
            <p:ph sz="half" idx="1"/>
          </p:nvPr>
        </p:nvSpPr>
        <p:spPr>
          <a:xfrm>
            <a:off x="3251888" y="1487962"/>
            <a:ext cx="6058347" cy="4824635"/>
          </a:xfrm>
        </p:spPr>
        <p:txBody>
          <a:bodyPr>
            <a:normAutofit fontScale="92500" lnSpcReduction="20000"/>
          </a:bodyPr>
          <a:lstStyle/>
          <a:p>
            <a:pPr marL="987552" lvl="1" indent="-457200">
              <a:lnSpc>
                <a:spcPct val="150000"/>
              </a:lnSpc>
              <a:buFont typeface="+mj-lt"/>
              <a:buAutoNum type="arabicPeriod"/>
            </a:pPr>
            <a:r>
              <a:rPr lang="en-US" sz="1800" i="0">
                <a:solidFill>
                  <a:srgbClr val="666566"/>
                </a:solidFill>
                <a:latin typeface="+mj-lt"/>
                <a:cs typeface="Arial" panose="020B0604020202020204" pitchFamily="34" charset="0"/>
              </a:rPr>
              <a:t>    Executive Summary</a:t>
            </a:r>
          </a:p>
          <a:p>
            <a:pPr marL="987552" lvl="1" indent="-457200">
              <a:lnSpc>
                <a:spcPct val="150000"/>
              </a:lnSpc>
              <a:buFont typeface="+mj-lt"/>
              <a:buAutoNum type="arabicPeriod"/>
            </a:pPr>
            <a:r>
              <a:rPr lang="en-US" sz="1800" i="0">
                <a:solidFill>
                  <a:srgbClr val="666666"/>
                </a:solidFill>
              </a:rPr>
              <a:t>    Neenah Business Overview</a:t>
            </a:r>
          </a:p>
          <a:p>
            <a:pPr marL="987552" lvl="1" indent="-457200">
              <a:lnSpc>
                <a:spcPct val="150000"/>
              </a:lnSpc>
              <a:buFont typeface="+mj-lt"/>
              <a:buAutoNum type="arabicPeriod"/>
            </a:pPr>
            <a:r>
              <a:rPr lang="en-US" sz="1800" i="0">
                <a:solidFill>
                  <a:srgbClr val="666666"/>
                </a:solidFill>
              </a:rPr>
              <a:t>    Public Market Perspectives</a:t>
            </a:r>
          </a:p>
          <a:p>
            <a:pPr marL="987552" lvl="1" indent="-457200">
              <a:lnSpc>
                <a:spcPct val="150000"/>
              </a:lnSpc>
              <a:buFont typeface="+mj-lt"/>
              <a:buAutoNum type="arabicPeriod"/>
            </a:pPr>
            <a:r>
              <a:rPr lang="en-US" sz="1800" i="0">
                <a:solidFill>
                  <a:srgbClr val="666666"/>
                </a:solidFill>
              </a:rPr>
              <a:t>    Preliminary Views on Valuation</a:t>
            </a:r>
          </a:p>
          <a:p>
            <a:pPr marL="987552" lvl="1" indent="-457200">
              <a:lnSpc>
                <a:spcPct val="150000"/>
              </a:lnSpc>
              <a:buFont typeface="+mj-lt"/>
              <a:buAutoNum type="arabicPeriod"/>
            </a:pPr>
            <a:r>
              <a:rPr lang="en-US" sz="1800" b="1" i="0">
                <a:solidFill>
                  <a:srgbClr val="1B1A19"/>
                </a:solidFill>
                <a:latin typeface="Arial" panose="020B0604020202020204" pitchFamily="34" charset="0"/>
                <a:cs typeface="Arial" panose="020B0604020202020204" pitchFamily="34" charset="0"/>
              </a:rPr>
              <a:t>    Domtar / Neenah Illustrative Combination</a:t>
            </a:r>
          </a:p>
          <a:p>
            <a:pPr marL="987552" lvl="1" indent="-457200">
              <a:lnSpc>
                <a:spcPct val="150000"/>
              </a:lnSpc>
              <a:buFont typeface="+mj-lt"/>
              <a:buAutoNum type="arabicPeriod"/>
            </a:pPr>
            <a:r>
              <a:rPr lang="en-US" sz="1800" i="0">
                <a:solidFill>
                  <a:srgbClr val="666666"/>
                </a:solidFill>
              </a:rPr>
              <a:t>    Potential Interloper Analysis</a:t>
            </a:r>
          </a:p>
          <a:p>
            <a:pPr marL="987552" lvl="1" indent="-457200">
              <a:lnSpc>
                <a:spcPct val="150000"/>
              </a:lnSpc>
              <a:buFont typeface="+mj-lt"/>
              <a:buAutoNum type="arabicPeriod"/>
            </a:pPr>
            <a:endParaRPr lang="en-US" sz="1800" i="0">
              <a:solidFill>
                <a:srgbClr val="666666"/>
              </a:solidFill>
            </a:endParaRPr>
          </a:p>
          <a:p>
            <a:pPr marL="530352" lvl="1" indent="0">
              <a:lnSpc>
                <a:spcPct val="150000"/>
              </a:lnSpc>
              <a:buNone/>
            </a:pPr>
            <a:r>
              <a:rPr lang="en-US" sz="1800" i="0">
                <a:solidFill>
                  <a:srgbClr val="666666"/>
                </a:solidFill>
              </a:rPr>
              <a:t>Appendix - Supporting Valuation Materials</a:t>
            </a:r>
          </a:p>
          <a:p>
            <a:pPr marL="873252" lvl="1" indent="-342900">
              <a:lnSpc>
                <a:spcPct val="150000"/>
              </a:lnSpc>
              <a:buAutoNum type="alphaUcPeriod"/>
            </a:pPr>
            <a:r>
              <a:rPr lang="en-US" sz="1800" i="0">
                <a:solidFill>
                  <a:srgbClr val="666666"/>
                </a:solidFill>
              </a:rPr>
              <a:t>    Detailed Trading Comps</a:t>
            </a:r>
          </a:p>
          <a:p>
            <a:pPr marL="873252" lvl="1" indent="-342900">
              <a:lnSpc>
                <a:spcPct val="150000"/>
              </a:lnSpc>
              <a:buFont typeface="Franklin Gothic Book" panose="020B0503020102020204" pitchFamily="34" charset="0"/>
              <a:buAutoNum type="alphaUcPeriod"/>
            </a:pPr>
            <a:r>
              <a:rPr lang="en-US" sz="1800" i="0">
                <a:solidFill>
                  <a:srgbClr val="666666"/>
                </a:solidFill>
              </a:rPr>
              <a:t>    Neenah WACC Analysis</a:t>
            </a:r>
          </a:p>
          <a:p>
            <a:pPr marL="873252" lvl="1" indent="-342900">
              <a:lnSpc>
                <a:spcPct val="150000"/>
              </a:lnSpc>
              <a:buFont typeface="Franklin Gothic Book" panose="020B0503020102020204" pitchFamily="34" charset="0"/>
              <a:buAutoNum type="alphaUcPeriod"/>
            </a:pPr>
            <a:r>
              <a:rPr lang="en-US" sz="1800" i="0">
                <a:solidFill>
                  <a:srgbClr val="676666"/>
                </a:solidFill>
                <a:cs typeface="Arial" panose="020B0604020202020204" pitchFamily="34" charset="0"/>
              </a:rPr>
              <a:t>    Proforma Income Statement</a:t>
            </a:r>
            <a:endParaRPr lang="en-US" sz="1800" i="0">
              <a:solidFill>
                <a:srgbClr val="666666"/>
              </a:solidFill>
            </a:endParaRPr>
          </a:p>
        </p:txBody>
      </p:sp>
      <p:sp>
        <p:nvSpPr>
          <p:cNvPr id="3" name="Text Placeholder 2">
            <a:extLst>
              <a:ext uri="{FF2B5EF4-FFF2-40B4-BE49-F238E27FC236}">
                <a16:creationId xmlns:a16="http://schemas.microsoft.com/office/drawing/2014/main" id="{9C099068-9903-3642-A380-C95ED9FE8FE0}"/>
              </a:ext>
            </a:extLst>
          </p:cNvPr>
          <p:cNvSpPr>
            <a:spLocks noGrp="1"/>
          </p:cNvSpPr>
          <p:nvPr>
            <p:ph type="body" sz="quarter" idx="14"/>
          </p:nvPr>
        </p:nvSpPr>
        <p:spPr/>
        <p:txBody>
          <a:bodyPr>
            <a:normAutofit fontScale="92500" lnSpcReduction="10000"/>
          </a:bodyPr>
          <a:lstStyle/>
          <a:p>
            <a:endParaRPr lang="en-US"/>
          </a:p>
        </p:txBody>
      </p:sp>
      <p:sp>
        <p:nvSpPr>
          <p:cNvPr id="4" name="Slide Number Placeholder 3">
            <a:extLst>
              <a:ext uri="{FF2B5EF4-FFF2-40B4-BE49-F238E27FC236}">
                <a16:creationId xmlns:a16="http://schemas.microsoft.com/office/drawing/2014/main" id="{C4250664-88FC-FB49-9BF8-07542C6FC740}"/>
              </a:ext>
            </a:extLst>
          </p:cNvPr>
          <p:cNvSpPr>
            <a:spLocks noGrp="1"/>
          </p:cNvSpPr>
          <p:nvPr>
            <p:ph type="sldNum" sz="quarter" idx="12"/>
          </p:nvPr>
        </p:nvSpPr>
        <p:spPr/>
        <p:txBody>
          <a:bodyPr/>
          <a:lstStyle/>
          <a:p>
            <a:fld id="{69E57DC2-970A-4B3E-BB1C-7A09969E49DF}" type="slidenum">
              <a:rPr lang="en-US" smtClean="0"/>
              <a:pPr/>
              <a:t>34</a:t>
            </a:fld>
            <a:endParaRPr lang="en-US"/>
          </a:p>
        </p:txBody>
      </p:sp>
      <p:sp>
        <p:nvSpPr>
          <p:cNvPr id="5" name="Title 4">
            <a:extLst>
              <a:ext uri="{FF2B5EF4-FFF2-40B4-BE49-F238E27FC236}">
                <a16:creationId xmlns:a16="http://schemas.microsoft.com/office/drawing/2014/main" id="{1C19C0B2-BAB0-504A-95B9-133D2F210B7D}"/>
              </a:ext>
            </a:extLst>
          </p:cNvPr>
          <p:cNvSpPr>
            <a:spLocks noGrp="1"/>
          </p:cNvSpPr>
          <p:nvPr>
            <p:ph type="title"/>
          </p:nvPr>
        </p:nvSpPr>
        <p:spPr/>
        <p:txBody>
          <a:bodyPr>
            <a:normAutofit fontScale="90000"/>
          </a:bodyPr>
          <a:lstStyle/>
          <a:p>
            <a:r>
              <a:rPr lang="en-US"/>
              <a:t>Table of Contents</a:t>
            </a:r>
          </a:p>
        </p:txBody>
      </p:sp>
    </p:spTree>
    <p:extLst>
      <p:ext uri="{BB962C8B-B14F-4D97-AF65-F5344CB8AC3E}">
        <p14:creationId xmlns:p14="http://schemas.microsoft.com/office/powerpoint/2010/main" val="3967005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7DC30C-B1CE-409E-9E43-0C55A6F7C953}"/>
              </a:ext>
            </a:extLst>
          </p:cNvPr>
          <p:cNvSpPr>
            <a:spLocks noGrp="1"/>
          </p:cNvSpPr>
          <p:nvPr>
            <p:ph type="body" sz="quarter" idx="14"/>
          </p:nvPr>
        </p:nvSpPr>
        <p:spPr>
          <a:xfrm>
            <a:off x="1591590" y="59321"/>
            <a:ext cx="9601199" cy="336550"/>
          </a:xfrm>
        </p:spPr>
        <p:txBody>
          <a:bodyPr>
            <a:normAutofit fontScale="92500" lnSpcReduction="20000"/>
          </a:bodyPr>
          <a:lstStyle/>
          <a:p>
            <a:r>
              <a:rPr lang="en-US"/>
              <a:t>Side by Side Comparison</a:t>
            </a:r>
          </a:p>
          <a:p>
            <a:endParaRPr lang="en-US"/>
          </a:p>
        </p:txBody>
      </p:sp>
      <p:sp>
        <p:nvSpPr>
          <p:cNvPr id="4" name="Slide Number Placeholder 3">
            <a:extLst>
              <a:ext uri="{FF2B5EF4-FFF2-40B4-BE49-F238E27FC236}">
                <a16:creationId xmlns:a16="http://schemas.microsoft.com/office/drawing/2014/main" id="{1299BEC2-5453-4943-B765-E1D76C6BFA39}"/>
              </a:ext>
            </a:extLst>
          </p:cNvPr>
          <p:cNvSpPr>
            <a:spLocks noGrp="1"/>
          </p:cNvSpPr>
          <p:nvPr>
            <p:ph type="sldNum" sz="quarter" idx="12"/>
          </p:nvPr>
        </p:nvSpPr>
        <p:spPr/>
        <p:txBody>
          <a:bodyPr/>
          <a:lstStyle/>
          <a:p>
            <a:fld id="{69E57DC2-970A-4B3E-BB1C-7A09969E49DF}" type="slidenum">
              <a:rPr lang="en-US" smtClean="0"/>
              <a:pPr/>
              <a:t>35</a:t>
            </a:fld>
            <a:endParaRPr lang="en-US"/>
          </a:p>
        </p:txBody>
      </p:sp>
      <p:sp>
        <p:nvSpPr>
          <p:cNvPr id="5" name="Title 4">
            <a:extLst>
              <a:ext uri="{FF2B5EF4-FFF2-40B4-BE49-F238E27FC236}">
                <a16:creationId xmlns:a16="http://schemas.microsoft.com/office/drawing/2014/main" id="{82BA9E6D-DDE1-45DB-9582-0E39BD6D53F1}"/>
              </a:ext>
            </a:extLst>
          </p:cNvPr>
          <p:cNvSpPr>
            <a:spLocks noGrp="1"/>
          </p:cNvSpPr>
          <p:nvPr>
            <p:ph type="title"/>
          </p:nvPr>
        </p:nvSpPr>
        <p:spPr/>
        <p:txBody>
          <a:bodyPr>
            <a:normAutofit fontScale="90000"/>
          </a:bodyPr>
          <a:lstStyle/>
          <a:p>
            <a:r>
              <a:rPr lang="sv-SE"/>
              <a:t>Neenah vs </a:t>
            </a:r>
            <a:r>
              <a:rPr lang="en-US"/>
              <a:t>Domtar</a:t>
            </a:r>
          </a:p>
        </p:txBody>
      </p:sp>
      <p:pic>
        <p:nvPicPr>
          <p:cNvPr id="16" name="Picture 15">
            <a:extLst>
              <a:ext uri="{FF2B5EF4-FFF2-40B4-BE49-F238E27FC236}">
                <a16:creationId xmlns:a16="http://schemas.microsoft.com/office/drawing/2014/main" id="{9935CA5E-A219-4995-9212-54797BCB908F}"/>
              </a:ext>
            </a:extLst>
          </p:cNvPr>
          <p:cNvPicPr>
            <a:picLocks noChangeAspect="1"/>
          </p:cNvPicPr>
          <p:nvPr/>
        </p:nvPicPr>
        <p:blipFill>
          <a:blip r:embed="rId2"/>
          <a:stretch>
            <a:fillRect/>
          </a:stretch>
        </p:blipFill>
        <p:spPr>
          <a:xfrm>
            <a:off x="301263" y="1448860"/>
            <a:ext cx="11572560" cy="5127361"/>
          </a:xfrm>
          <a:prstGeom prst="rect">
            <a:avLst/>
          </a:prstGeom>
        </p:spPr>
      </p:pic>
    </p:spTree>
    <p:extLst>
      <p:ext uri="{BB962C8B-B14F-4D97-AF65-F5344CB8AC3E}">
        <p14:creationId xmlns:p14="http://schemas.microsoft.com/office/powerpoint/2010/main" val="757175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2C244430-BE5B-4E42-87A9-7C04AC508FC9}"/>
              </a:ext>
            </a:extLst>
          </p:cNvPr>
          <p:cNvPicPr>
            <a:picLocks noGrp="1" noChangeAspect="1"/>
          </p:cNvPicPr>
          <p:nvPr>
            <p:ph sz="half" idx="1"/>
          </p:nvPr>
        </p:nvPicPr>
        <p:blipFill>
          <a:blip r:embed="rId2"/>
          <a:stretch>
            <a:fillRect/>
          </a:stretch>
        </p:blipFill>
        <p:spPr>
          <a:xfrm>
            <a:off x="284990" y="1862339"/>
            <a:ext cx="3035128" cy="4223209"/>
          </a:xfrm>
          <a:prstGeom prst="rect">
            <a:avLst/>
          </a:prstGeom>
        </p:spPr>
      </p:pic>
      <p:sp>
        <p:nvSpPr>
          <p:cNvPr id="9" name="Text Placeholder 8">
            <a:extLst>
              <a:ext uri="{FF2B5EF4-FFF2-40B4-BE49-F238E27FC236}">
                <a16:creationId xmlns:a16="http://schemas.microsoft.com/office/drawing/2014/main" id="{8E99919F-29C7-4236-B121-AA834A584954}"/>
              </a:ext>
            </a:extLst>
          </p:cNvPr>
          <p:cNvSpPr>
            <a:spLocks noGrp="1"/>
          </p:cNvSpPr>
          <p:nvPr>
            <p:ph type="body" sz="quarter" idx="14"/>
          </p:nvPr>
        </p:nvSpPr>
        <p:spPr/>
        <p:txBody>
          <a:bodyPr>
            <a:normAutofit fontScale="92500" lnSpcReduction="10000"/>
          </a:bodyPr>
          <a:lstStyle/>
          <a:p>
            <a:r>
              <a:rPr lang="en-US" dirty="0"/>
              <a:t>Shares of Domtar per Neenah Share</a:t>
            </a:r>
          </a:p>
        </p:txBody>
      </p:sp>
      <p:sp>
        <p:nvSpPr>
          <p:cNvPr id="4" name="Slide Number Placeholder 3">
            <a:extLst>
              <a:ext uri="{FF2B5EF4-FFF2-40B4-BE49-F238E27FC236}">
                <a16:creationId xmlns:a16="http://schemas.microsoft.com/office/drawing/2014/main" id="{12112AFF-8770-4178-BA59-D3ABBE0F2669}"/>
              </a:ext>
            </a:extLst>
          </p:cNvPr>
          <p:cNvSpPr>
            <a:spLocks noGrp="1"/>
          </p:cNvSpPr>
          <p:nvPr>
            <p:ph type="sldNum" sz="quarter" idx="12"/>
          </p:nvPr>
        </p:nvSpPr>
        <p:spPr/>
        <p:txBody>
          <a:bodyPr/>
          <a:lstStyle/>
          <a:p>
            <a:fld id="{69E57DC2-970A-4B3E-BB1C-7A09969E49DF}" type="slidenum">
              <a:rPr lang="en-US" smtClean="0"/>
              <a:pPr/>
              <a:t>36</a:t>
            </a:fld>
            <a:endParaRPr lang="en-US"/>
          </a:p>
        </p:txBody>
      </p:sp>
      <p:sp>
        <p:nvSpPr>
          <p:cNvPr id="5" name="Title 4">
            <a:extLst>
              <a:ext uri="{FF2B5EF4-FFF2-40B4-BE49-F238E27FC236}">
                <a16:creationId xmlns:a16="http://schemas.microsoft.com/office/drawing/2014/main" id="{D16DD711-6DDC-4E3F-95F9-7B9AC0D56A0F}"/>
              </a:ext>
            </a:extLst>
          </p:cNvPr>
          <p:cNvSpPr>
            <a:spLocks noGrp="1"/>
          </p:cNvSpPr>
          <p:nvPr>
            <p:ph type="title"/>
          </p:nvPr>
        </p:nvSpPr>
        <p:spPr/>
        <p:txBody>
          <a:bodyPr>
            <a:normAutofit fontScale="90000"/>
          </a:bodyPr>
          <a:lstStyle/>
          <a:p>
            <a:r>
              <a:rPr lang="en-US"/>
              <a:t>Relative Exchange Ratio</a:t>
            </a:r>
          </a:p>
        </p:txBody>
      </p:sp>
      <p:pic>
        <p:nvPicPr>
          <p:cNvPr id="15" name="Picture 14">
            <a:extLst>
              <a:ext uri="{FF2B5EF4-FFF2-40B4-BE49-F238E27FC236}">
                <a16:creationId xmlns:a16="http://schemas.microsoft.com/office/drawing/2014/main" id="{78FDC7CD-1FA6-47F4-8A21-B9D0C95CA3F3}"/>
              </a:ext>
            </a:extLst>
          </p:cNvPr>
          <p:cNvPicPr>
            <a:picLocks noChangeAspect="1"/>
          </p:cNvPicPr>
          <p:nvPr/>
        </p:nvPicPr>
        <p:blipFill>
          <a:blip r:embed="rId3"/>
          <a:stretch>
            <a:fillRect/>
          </a:stretch>
        </p:blipFill>
        <p:spPr>
          <a:xfrm>
            <a:off x="3472777" y="1384918"/>
            <a:ext cx="8434233" cy="5178052"/>
          </a:xfrm>
          <a:prstGeom prst="rect">
            <a:avLst/>
          </a:prstGeom>
        </p:spPr>
      </p:pic>
    </p:spTree>
    <p:extLst>
      <p:ext uri="{BB962C8B-B14F-4D97-AF65-F5344CB8AC3E}">
        <p14:creationId xmlns:p14="http://schemas.microsoft.com/office/powerpoint/2010/main" val="4210718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3B26E09C-C996-1644-B4AF-A11813487833}"/>
              </a:ext>
            </a:extLst>
          </p:cNvPr>
          <p:cNvPicPr>
            <a:picLocks noGrp="1" noChangeAspect="1"/>
          </p:cNvPicPr>
          <p:nvPr>
            <p:ph sz="half" idx="1"/>
          </p:nvPr>
        </p:nvPicPr>
        <p:blipFill>
          <a:blip r:embed="rId2"/>
          <a:stretch>
            <a:fillRect/>
          </a:stretch>
        </p:blipFill>
        <p:spPr>
          <a:xfrm>
            <a:off x="257175" y="1625428"/>
            <a:ext cx="11668125" cy="4785109"/>
          </a:xfrm>
        </p:spPr>
      </p:pic>
      <p:sp>
        <p:nvSpPr>
          <p:cNvPr id="3" name="Text Placeholder 2">
            <a:extLst>
              <a:ext uri="{FF2B5EF4-FFF2-40B4-BE49-F238E27FC236}">
                <a16:creationId xmlns:a16="http://schemas.microsoft.com/office/drawing/2014/main" id="{6DD121B9-CF67-714E-AA74-B861AB937C08}"/>
              </a:ext>
            </a:extLst>
          </p:cNvPr>
          <p:cNvSpPr>
            <a:spLocks noGrp="1"/>
          </p:cNvSpPr>
          <p:nvPr>
            <p:ph type="body" sz="quarter" idx="14"/>
          </p:nvPr>
        </p:nvSpPr>
        <p:spPr/>
        <p:txBody>
          <a:bodyPr>
            <a:normAutofit fontScale="92500" lnSpcReduction="10000"/>
          </a:bodyPr>
          <a:lstStyle/>
          <a:p>
            <a:endParaRPr lang="en-US"/>
          </a:p>
        </p:txBody>
      </p:sp>
      <p:sp>
        <p:nvSpPr>
          <p:cNvPr id="4" name="Slide Number Placeholder 3">
            <a:extLst>
              <a:ext uri="{FF2B5EF4-FFF2-40B4-BE49-F238E27FC236}">
                <a16:creationId xmlns:a16="http://schemas.microsoft.com/office/drawing/2014/main" id="{67CDD74C-DAA6-5F43-B02F-4802C8F6F1A4}"/>
              </a:ext>
            </a:extLst>
          </p:cNvPr>
          <p:cNvSpPr>
            <a:spLocks noGrp="1"/>
          </p:cNvSpPr>
          <p:nvPr>
            <p:ph type="sldNum" sz="quarter" idx="12"/>
          </p:nvPr>
        </p:nvSpPr>
        <p:spPr/>
        <p:txBody>
          <a:bodyPr/>
          <a:lstStyle/>
          <a:p>
            <a:fld id="{69E57DC2-970A-4B3E-BB1C-7A09969E49DF}" type="slidenum">
              <a:rPr lang="en-US" smtClean="0"/>
              <a:pPr/>
              <a:t>37</a:t>
            </a:fld>
            <a:endParaRPr lang="en-US"/>
          </a:p>
        </p:txBody>
      </p:sp>
      <p:sp>
        <p:nvSpPr>
          <p:cNvPr id="5" name="Title 4">
            <a:extLst>
              <a:ext uri="{FF2B5EF4-FFF2-40B4-BE49-F238E27FC236}">
                <a16:creationId xmlns:a16="http://schemas.microsoft.com/office/drawing/2014/main" id="{5B6EA200-8A0E-B441-A65A-31FF287165DA}"/>
              </a:ext>
            </a:extLst>
          </p:cNvPr>
          <p:cNvSpPr>
            <a:spLocks noGrp="1"/>
          </p:cNvSpPr>
          <p:nvPr>
            <p:ph type="title"/>
          </p:nvPr>
        </p:nvSpPr>
        <p:spPr/>
        <p:txBody>
          <a:bodyPr>
            <a:normAutofit fontScale="90000"/>
          </a:bodyPr>
          <a:lstStyle/>
          <a:p>
            <a:r>
              <a:rPr lang="en-US"/>
              <a:t>Accretion / (Dilution) Analysis</a:t>
            </a:r>
          </a:p>
        </p:txBody>
      </p:sp>
      <p:pic>
        <p:nvPicPr>
          <p:cNvPr id="9" name="Picture 8">
            <a:extLst>
              <a:ext uri="{FF2B5EF4-FFF2-40B4-BE49-F238E27FC236}">
                <a16:creationId xmlns:a16="http://schemas.microsoft.com/office/drawing/2014/main" id="{0D26149C-6BB1-C04E-BC11-72F681E61931}"/>
              </a:ext>
            </a:extLst>
          </p:cNvPr>
          <p:cNvPicPr>
            <a:picLocks noChangeAspect="1"/>
          </p:cNvPicPr>
          <p:nvPr/>
        </p:nvPicPr>
        <p:blipFill>
          <a:blip r:embed="rId3"/>
          <a:stretch>
            <a:fillRect/>
          </a:stretch>
        </p:blipFill>
        <p:spPr>
          <a:xfrm>
            <a:off x="7648831" y="1328274"/>
            <a:ext cx="4328811" cy="297154"/>
          </a:xfrm>
          <a:prstGeom prst="rect">
            <a:avLst/>
          </a:prstGeom>
        </p:spPr>
      </p:pic>
      <p:sp>
        <p:nvSpPr>
          <p:cNvPr id="2" name="TextBox 1">
            <a:extLst>
              <a:ext uri="{FF2B5EF4-FFF2-40B4-BE49-F238E27FC236}">
                <a16:creationId xmlns:a16="http://schemas.microsoft.com/office/drawing/2014/main" id="{72F08210-2A76-FF45-B1D6-ED3404A43779}"/>
              </a:ext>
            </a:extLst>
          </p:cNvPr>
          <p:cNvSpPr txBox="1"/>
          <p:nvPr/>
        </p:nvSpPr>
        <p:spPr>
          <a:xfrm>
            <a:off x="115747" y="6410537"/>
            <a:ext cx="4891467" cy="276999"/>
          </a:xfrm>
          <a:prstGeom prst="rect">
            <a:avLst/>
          </a:prstGeom>
          <a:noFill/>
        </p:spPr>
        <p:txBody>
          <a:bodyPr wrap="none" rtlCol="0">
            <a:spAutoFit/>
          </a:bodyPr>
          <a:lstStyle/>
          <a:p>
            <a:r>
              <a:rPr lang="en-US" sz="1200" dirty="0"/>
              <a:t>*Synergies: Effect on EBIT, Revenue Growth +2%, COGS -4%, Op Ex -20%</a:t>
            </a:r>
          </a:p>
        </p:txBody>
      </p:sp>
    </p:spTree>
    <p:extLst>
      <p:ext uri="{BB962C8B-B14F-4D97-AF65-F5344CB8AC3E}">
        <p14:creationId xmlns:p14="http://schemas.microsoft.com/office/powerpoint/2010/main" val="3425721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CB0E4-5F70-A14F-90FC-F23195C3F132}"/>
              </a:ext>
            </a:extLst>
          </p:cNvPr>
          <p:cNvSpPr>
            <a:spLocks noGrp="1"/>
          </p:cNvSpPr>
          <p:nvPr>
            <p:ph type="sldNum" sz="quarter" idx="12"/>
          </p:nvPr>
        </p:nvSpPr>
        <p:spPr/>
        <p:txBody>
          <a:bodyPr/>
          <a:lstStyle/>
          <a:p>
            <a:fld id="{69E57DC2-970A-4B3E-BB1C-7A09969E49DF}" type="slidenum">
              <a:rPr lang="en-US" smtClean="0"/>
              <a:pPr/>
              <a:t>38</a:t>
            </a:fld>
            <a:endParaRPr lang="en-US"/>
          </a:p>
        </p:txBody>
      </p:sp>
      <p:sp>
        <p:nvSpPr>
          <p:cNvPr id="5" name="Text Placeholder 4">
            <a:extLst>
              <a:ext uri="{FF2B5EF4-FFF2-40B4-BE49-F238E27FC236}">
                <a16:creationId xmlns:a16="http://schemas.microsoft.com/office/drawing/2014/main" id="{6D1E7FCF-7D3C-C741-8D56-B31F90998DE7}"/>
              </a:ext>
            </a:extLst>
          </p:cNvPr>
          <p:cNvSpPr>
            <a:spLocks noGrp="1"/>
          </p:cNvSpPr>
          <p:nvPr>
            <p:ph type="body" sz="quarter" idx="14"/>
          </p:nvPr>
        </p:nvSpPr>
        <p:spPr/>
        <p:txBody>
          <a:bodyPr>
            <a:normAutofit fontScale="92500" lnSpcReduction="10000"/>
          </a:bodyPr>
          <a:lstStyle/>
          <a:p>
            <a:r>
              <a:rPr lang="en-US"/>
              <a:t>Financial Analysis of Acquisition </a:t>
            </a:r>
          </a:p>
        </p:txBody>
      </p:sp>
      <p:sp>
        <p:nvSpPr>
          <p:cNvPr id="6" name="Title 5">
            <a:extLst>
              <a:ext uri="{FF2B5EF4-FFF2-40B4-BE49-F238E27FC236}">
                <a16:creationId xmlns:a16="http://schemas.microsoft.com/office/drawing/2014/main" id="{FEEA7B42-83EE-994F-B2BD-D2B846301659}"/>
              </a:ext>
            </a:extLst>
          </p:cNvPr>
          <p:cNvSpPr>
            <a:spLocks noGrp="1"/>
          </p:cNvSpPr>
          <p:nvPr>
            <p:ph type="title"/>
          </p:nvPr>
        </p:nvSpPr>
        <p:spPr/>
        <p:txBody>
          <a:bodyPr>
            <a:normAutofit fontScale="90000"/>
          </a:bodyPr>
          <a:lstStyle/>
          <a:p>
            <a:r>
              <a:rPr lang="en-US"/>
              <a:t>Acquisition of Neenah by Domtar</a:t>
            </a:r>
          </a:p>
        </p:txBody>
      </p:sp>
      <p:pic>
        <p:nvPicPr>
          <p:cNvPr id="46" name="Content Placeholder 45" descr="A screenshot of a cell phone&#10;&#10;Description automatically generated">
            <a:extLst>
              <a:ext uri="{FF2B5EF4-FFF2-40B4-BE49-F238E27FC236}">
                <a16:creationId xmlns:a16="http://schemas.microsoft.com/office/drawing/2014/main" id="{5F0DCE86-929B-D44A-9DE5-3EC1E619C24C}"/>
              </a:ext>
            </a:extLst>
          </p:cNvPr>
          <p:cNvPicPr>
            <a:picLocks noGrp="1" noChangeAspect="1"/>
          </p:cNvPicPr>
          <p:nvPr>
            <p:ph idx="1"/>
          </p:nvPr>
        </p:nvPicPr>
        <p:blipFill>
          <a:blip r:embed="rId2"/>
          <a:stretch>
            <a:fillRect/>
          </a:stretch>
        </p:blipFill>
        <p:spPr>
          <a:xfrm>
            <a:off x="61118" y="3790739"/>
            <a:ext cx="1446217" cy="2864953"/>
          </a:xfrm>
        </p:spPr>
      </p:pic>
      <p:pic>
        <p:nvPicPr>
          <p:cNvPr id="9" name="Picture 8" descr="A screenshot of a cell phone&#10;&#10;Description automatically generated">
            <a:extLst>
              <a:ext uri="{FF2B5EF4-FFF2-40B4-BE49-F238E27FC236}">
                <a16:creationId xmlns:a16="http://schemas.microsoft.com/office/drawing/2014/main" id="{B94A0D47-A888-444E-ADBA-2647D280FEE8}"/>
              </a:ext>
            </a:extLst>
          </p:cNvPr>
          <p:cNvPicPr>
            <a:picLocks noChangeAspect="1"/>
          </p:cNvPicPr>
          <p:nvPr/>
        </p:nvPicPr>
        <p:blipFill>
          <a:blip r:embed="rId3"/>
          <a:stretch>
            <a:fillRect/>
          </a:stretch>
        </p:blipFill>
        <p:spPr>
          <a:xfrm>
            <a:off x="1568453" y="1248495"/>
            <a:ext cx="10440104" cy="5129156"/>
          </a:xfrm>
          <a:prstGeom prst="rect">
            <a:avLst/>
          </a:prstGeom>
        </p:spPr>
      </p:pic>
      <p:sp>
        <p:nvSpPr>
          <p:cNvPr id="11" name="Content Placeholder 10">
            <a:extLst>
              <a:ext uri="{FF2B5EF4-FFF2-40B4-BE49-F238E27FC236}">
                <a16:creationId xmlns:a16="http://schemas.microsoft.com/office/drawing/2014/main" id="{2596953A-1160-8A45-B764-458CCB30FEE4}"/>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4019340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B4283-F7F7-AE4A-885A-39FC6B785A36}"/>
              </a:ext>
            </a:extLst>
          </p:cNvPr>
          <p:cNvSpPr>
            <a:spLocks noGrp="1"/>
          </p:cNvSpPr>
          <p:nvPr>
            <p:ph sz="half" idx="1"/>
          </p:nvPr>
        </p:nvSpPr>
        <p:spPr>
          <a:xfrm>
            <a:off x="3251888" y="1487962"/>
            <a:ext cx="6058347" cy="4824635"/>
          </a:xfrm>
        </p:spPr>
        <p:txBody>
          <a:bodyPr>
            <a:normAutofit fontScale="92500" lnSpcReduction="20000"/>
          </a:bodyPr>
          <a:lstStyle/>
          <a:p>
            <a:pPr marL="987552" lvl="1" indent="-457200">
              <a:lnSpc>
                <a:spcPct val="150000"/>
              </a:lnSpc>
              <a:buFont typeface="+mj-lt"/>
              <a:buAutoNum type="arabicPeriod"/>
            </a:pPr>
            <a:r>
              <a:rPr lang="en-US" sz="1800" i="0">
                <a:solidFill>
                  <a:srgbClr val="666566"/>
                </a:solidFill>
                <a:latin typeface="+mj-lt"/>
                <a:cs typeface="Arial" panose="020B0604020202020204" pitchFamily="34" charset="0"/>
              </a:rPr>
              <a:t>    Executive Summary</a:t>
            </a:r>
          </a:p>
          <a:p>
            <a:pPr marL="987552" lvl="1" indent="-457200">
              <a:lnSpc>
                <a:spcPct val="150000"/>
              </a:lnSpc>
              <a:buFont typeface="+mj-lt"/>
              <a:buAutoNum type="arabicPeriod"/>
            </a:pPr>
            <a:r>
              <a:rPr lang="en-US" sz="1800" i="0">
                <a:solidFill>
                  <a:srgbClr val="666666"/>
                </a:solidFill>
              </a:rPr>
              <a:t>    Neenah Business Overview</a:t>
            </a:r>
          </a:p>
          <a:p>
            <a:pPr marL="987552" lvl="1" indent="-457200">
              <a:lnSpc>
                <a:spcPct val="150000"/>
              </a:lnSpc>
              <a:buFont typeface="+mj-lt"/>
              <a:buAutoNum type="arabicPeriod"/>
            </a:pPr>
            <a:r>
              <a:rPr lang="en-US" sz="1800" i="0">
                <a:solidFill>
                  <a:srgbClr val="666666"/>
                </a:solidFill>
              </a:rPr>
              <a:t>    Public Market Perspectives</a:t>
            </a:r>
          </a:p>
          <a:p>
            <a:pPr marL="987552" lvl="1" indent="-457200">
              <a:lnSpc>
                <a:spcPct val="150000"/>
              </a:lnSpc>
              <a:buFont typeface="+mj-lt"/>
              <a:buAutoNum type="arabicPeriod"/>
            </a:pPr>
            <a:r>
              <a:rPr lang="en-US" sz="1800" i="0">
                <a:solidFill>
                  <a:srgbClr val="666666"/>
                </a:solidFill>
              </a:rPr>
              <a:t>    Preliminary Views on Valuation</a:t>
            </a:r>
          </a:p>
          <a:p>
            <a:pPr marL="987552" lvl="1" indent="-457200">
              <a:lnSpc>
                <a:spcPct val="150000"/>
              </a:lnSpc>
              <a:buFont typeface="+mj-lt"/>
              <a:buAutoNum type="arabicPeriod"/>
            </a:pPr>
            <a:r>
              <a:rPr lang="en-US" sz="1800" i="0">
                <a:solidFill>
                  <a:srgbClr val="666666"/>
                </a:solidFill>
              </a:rPr>
              <a:t>    Domtar / Neenah Illustrative Combination</a:t>
            </a:r>
          </a:p>
          <a:p>
            <a:pPr marL="987552" lvl="1" indent="-457200">
              <a:lnSpc>
                <a:spcPct val="150000"/>
              </a:lnSpc>
              <a:buFont typeface="+mj-lt"/>
              <a:buAutoNum type="arabicPeriod"/>
            </a:pPr>
            <a:r>
              <a:rPr lang="en-US" sz="1800" b="1" i="0">
                <a:solidFill>
                  <a:srgbClr val="1B1A19"/>
                </a:solidFill>
                <a:latin typeface="Arial" panose="020B0604020202020204" pitchFamily="34" charset="0"/>
                <a:cs typeface="Arial" panose="020B0604020202020204" pitchFamily="34" charset="0"/>
              </a:rPr>
              <a:t>    Potential Interloper Analysis</a:t>
            </a:r>
          </a:p>
          <a:p>
            <a:pPr marL="987552" lvl="1" indent="-457200">
              <a:lnSpc>
                <a:spcPct val="150000"/>
              </a:lnSpc>
              <a:buFont typeface="+mj-lt"/>
              <a:buAutoNum type="arabicPeriod"/>
            </a:pPr>
            <a:endParaRPr lang="en-US" sz="1800" i="0">
              <a:solidFill>
                <a:srgbClr val="666666"/>
              </a:solidFill>
            </a:endParaRPr>
          </a:p>
          <a:p>
            <a:pPr marL="530352" lvl="1" indent="0">
              <a:lnSpc>
                <a:spcPct val="150000"/>
              </a:lnSpc>
              <a:buNone/>
            </a:pPr>
            <a:r>
              <a:rPr lang="en-US" sz="1800" i="0">
                <a:solidFill>
                  <a:srgbClr val="666666"/>
                </a:solidFill>
              </a:rPr>
              <a:t>Appendix - Supporting Valuation Materials</a:t>
            </a:r>
          </a:p>
          <a:p>
            <a:pPr marL="873252" lvl="1" indent="-342900">
              <a:lnSpc>
                <a:spcPct val="150000"/>
              </a:lnSpc>
              <a:buAutoNum type="alphaUcPeriod"/>
            </a:pPr>
            <a:r>
              <a:rPr lang="en-US" sz="1800" i="0">
                <a:solidFill>
                  <a:srgbClr val="666666"/>
                </a:solidFill>
              </a:rPr>
              <a:t>    Detailed Trading Comps</a:t>
            </a:r>
          </a:p>
          <a:p>
            <a:pPr marL="873252" lvl="1" indent="-342900">
              <a:lnSpc>
                <a:spcPct val="150000"/>
              </a:lnSpc>
              <a:buFont typeface="Franklin Gothic Book" panose="020B0503020102020204" pitchFamily="34" charset="0"/>
              <a:buAutoNum type="alphaUcPeriod"/>
            </a:pPr>
            <a:r>
              <a:rPr lang="en-US" sz="1800" i="0">
                <a:solidFill>
                  <a:srgbClr val="666666"/>
                </a:solidFill>
              </a:rPr>
              <a:t>    Neenah WACC Analysis</a:t>
            </a:r>
          </a:p>
          <a:p>
            <a:pPr marL="873252" lvl="1" indent="-342900">
              <a:lnSpc>
                <a:spcPct val="150000"/>
              </a:lnSpc>
              <a:buFont typeface="Franklin Gothic Book" panose="020B0503020102020204" pitchFamily="34" charset="0"/>
              <a:buAutoNum type="alphaUcPeriod"/>
            </a:pPr>
            <a:r>
              <a:rPr lang="en-US" sz="1800" i="0">
                <a:solidFill>
                  <a:srgbClr val="676666"/>
                </a:solidFill>
                <a:cs typeface="Arial" panose="020B0604020202020204" pitchFamily="34" charset="0"/>
              </a:rPr>
              <a:t>    Proforma Income Statement</a:t>
            </a:r>
            <a:endParaRPr lang="en-US" sz="1800" i="0">
              <a:solidFill>
                <a:srgbClr val="666666"/>
              </a:solidFill>
            </a:endParaRPr>
          </a:p>
        </p:txBody>
      </p:sp>
      <p:sp>
        <p:nvSpPr>
          <p:cNvPr id="3" name="Text Placeholder 2">
            <a:extLst>
              <a:ext uri="{FF2B5EF4-FFF2-40B4-BE49-F238E27FC236}">
                <a16:creationId xmlns:a16="http://schemas.microsoft.com/office/drawing/2014/main" id="{9C099068-9903-3642-A380-C95ED9FE8FE0}"/>
              </a:ext>
            </a:extLst>
          </p:cNvPr>
          <p:cNvSpPr>
            <a:spLocks noGrp="1"/>
          </p:cNvSpPr>
          <p:nvPr>
            <p:ph type="body" sz="quarter" idx="14"/>
          </p:nvPr>
        </p:nvSpPr>
        <p:spPr/>
        <p:txBody>
          <a:bodyPr>
            <a:normAutofit fontScale="92500" lnSpcReduction="10000"/>
          </a:bodyPr>
          <a:lstStyle/>
          <a:p>
            <a:endParaRPr lang="en-US"/>
          </a:p>
        </p:txBody>
      </p:sp>
      <p:sp>
        <p:nvSpPr>
          <p:cNvPr id="4" name="Slide Number Placeholder 3">
            <a:extLst>
              <a:ext uri="{FF2B5EF4-FFF2-40B4-BE49-F238E27FC236}">
                <a16:creationId xmlns:a16="http://schemas.microsoft.com/office/drawing/2014/main" id="{C4250664-88FC-FB49-9BF8-07542C6FC740}"/>
              </a:ext>
            </a:extLst>
          </p:cNvPr>
          <p:cNvSpPr>
            <a:spLocks noGrp="1"/>
          </p:cNvSpPr>
          <p:nvPr>
            <p:ph type="sldNum" sz="quarter" idx="12"/>
          </p:nvPr>
        </p:nvSpPr>
        <p:spPr/>
        <p:txBody>
          <a:bodyPr/>
          <a:lstStyle/>
          <a:p>
            <a:fld id="{69E57DC2-970A-4B3E-BB1C-7A09969E49DF}" type="slidenum">
              <a:rPr lang="en-US" smtClean="0"/>
              <a:pPr/>
              <a:t>39</a:t>
            </a:fld>
            <a:endParaRPr lang="en-US"/>
          </a:p>
        </p:txBody>
      </p:sp>
      <p:sp>
        <p:nvSpPr>
          <p:cNvPr id="5" name="Title 4">
            <a:extLst>
              <a:ext uri="{FF2B5EF4-FFF2-40B4-BE49-F238E27FC236}">
                <a16:creationId xmlns:a16="http://schemas.microsoft.com/office/drawing/2014/main" id="{1C19C0B2-BAB0-504A-95B9-133D2F210B7D}"/>
              </a:ext>
            </a:extLst>
          </p:cNvPr>
          <p:cNvSpPr>
            <a:spLocks noGrp="1"/>
          </p:cNvSpPr>
          <p:nvPr>
            <p:ph type="title"/>
          </p:nvPr>
        </p:nvSpPr>
        <p:spPr/>
        <p:txBody>
          <a:bodyPr>
            <a:normAutofit fontScale="90000"/>
          </a:bodyPr>
          <a:lstStyle/>
          <a:p>
            <a:r>
              <a:rPr lang="en-US"/>
              <a:t>Table of Contents</a:t>
            </a:r>
          </a:p>
        </p:txBody>
      </p:sp>
    </p:spTree>
    <p:extLst>
      <p:ext uri="{BB962C8B-B14F-4D97-AF65-F5344CB8AC3E}">
        <p14:creationId xmlns:p14="http://schemas.microsoft.com/office/powerpoint/2010/main" val="684093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C8FA-C43D-4752-AAB6-25D78FC9F2F2}"/>
              </a:ext>
            </a:extLst>
          </p:cNvPr>
          <p:cNvSpPr>
            <a:spLocks noGrp="1"/>
          </p:cNvSpPr>
          <p:nvPr>
            <p:ph type="title"/>
          </p:nvPr>
        </p:nvSpPr>
        <p:spPr/>
        <p:txBody>
          <a:bodyPr>
            <a:normAutofit fontScale="90000"/>
          </a:bodyPr>
          <a:lstStyle/>
          <a:p>
            <a:r>
              <a:rPr lang="en-US"/>
              <a:t>Executive Summary</a:t>
            </a:r>
            <a:br>
              <a:rPr lang="en-US"/>
            </a:br>
            <a:endParaRPr lang="en-US"/>
          </a:p>
        </p:txBody>
      </p:sp>
      <p:sp>
        <p:nvSpPr>
          <p:cNvPr id="3" name="Content Placeholder 2">
            <a:extLst>
              <a:ext uri="{FF2B5EF4-FFF2-40B4-BE49-F238E27FC236}">
                <a16:creationId xmlns:a16="http://schemas.microsoft.com/office/drawing/2014/main" id="{358CD97D-3C27-4A88-A372-ED03B2621EE7}"/>
              </a:ext>
            </a:extLst>
          </p:cNvPr>
          <p:cNvSpPr>
            <a:spLocks noGrp="1"/>
          </p:cNvSpPr>
          <p:nvPr>
            <p:ph idx="1"/>
          </p:nvPr>
        </p:nvSpPr>
        <p:spPr/>
        <p:txBody>
          <a:bodyPr vert="horz" lIns="91440" tIns="45720" rIns="91440" bIns="45720" rtlCol="0" anchor="t">
            <a:normAutofit/>
          </a:bodyPr>
          <a:lstStyle/>
          <a:p>
            <a:pPr>
              <a:lnSpc>
                <a:spcPct val="150000"/>
              </a:lnSpc>
              <a:buFont typeface="Arial" panose="020B0604020202020204" pitchFamily="34" charset="0"/>
              <a:buChar char="•"/>
            </a:pPr>
            <a:r>
              <a:rPr lang="en-US" sz="1400" dirty="0">
                <a:solidFill>
                  <a:srgbClr val="3C3C3C"/>
                </a:solidFill>
                <a:cs typeface="Calibri"/>
              </a:rPr>
              <a:t>Based on a selected set of valuation methodologies, we conclude that an implied takeover price in a change-of-control transaction be  </a:t>
            </a:r>
            <a:r>
              <a:rPr lang="en-US" sz="1400" b="1" dirty="0">
                <a:solidFill>
                  <a:srgbClr val="3C3C3C"/>
                </a:solidFill>
                <a:cs typeface="Calibri"/>
              </a:rPr>
              <a:t>$80-93</a:t>
            </a:r>
          </a:p>
          <a:p>
            <a:pPr lvl="1" indent="-383540">
              <a:lnSpc>
                <a:spcPct val="150000"/>
              </a:lnSpc>
              <a:buFont typeface="Arial" panose="020B0604020202020204" pitchFamily="34" charset="0"/>
              <a:buChar char="•"/>
            </a:pPr>
            <a:r>
              <a:rPr lang="en-US" sz="1400" i="0" dirty="0">
                <a:solidFill>
                  <a:srgbClr val="3C3C3C"/>
                </a:solidFill>
                <a:cs typeface="Calibri"/>
              </a:rPr>
              <a:t>This represents a 14.5% - 33.4% premium to Neenah's current share price</a:t>
            </a:r>
          </a:p>
          <a:p>
            <a:pPr>
              <a:lnSpc>
                <a:spcPct val="150000"/>
              </a:lnSpc>
              <a:buFont typeface="Arial" panose="020B0604020202020204" pitchFamily="34" charset="0"/>
              <a:buChar char="•"/>
            </a:pPr>
            <a:r>
              <a:rPr lang="en-US" sz="1400" dirty="0">
                <a:solidFill>
                  <a:srgbClr val="3C3C3C"/>
                </a:solidFill>
                <a:cs typeface="Calibri"/>
              </a:rPr>
              <a:t>Prior to  pursuing a deal with Neenah, further assessment of potential synergies would be necessary</a:t>
            </a:r>
          </a:p>
          <a:p>
            <a:pPr>
              <a:lnSpc>
                <a:spcPct val="150000"/>
              </a:lnSpc>
              <a:buFont typeface="Arial" panose="020B0604020202020204" pitchFamily="34" charset="0"/>
              <a:buChar char="•"/>
            </a:pPr>
            <a:r>
              <a:rPr lang="en-US" sz="1400" dirty="0">
                <a:solidFill>
                  <a:srgbClr val="3C3C3C"/>
                </a:solidFill>
                <a:cs typeface="Calibri"/>
              </a:rPr>
              <a:t>While digitalization is a strong headwind for the industry an acquisition of Neenah compliments the strategy of Domtar and offers diversity</a:t>
            </a:r>
          </a:p>
          <a:p>
            <a:pPr>
              <a:lnSpc>
                <a:spcPct val="150000"/>
              </a:lnSpc>
              <a:buFont typeface="Arial" panose="020B0604020202020204" pitchFamily="34" charset="0"/>
              <a:buChar char="•"/>
            </a:pPr>
            <a:r>
              <a:rPr lang="en-US" sz="1400" dirty="0">
                <a:solidFill>
                  <a:srgbClr val="3C3C3C"/>
                </a:solidFill>
                <a:cs typeface="Calibri"/>
              </a:rPr>
              <a:t>Neenah Inc world provide Domtar Corp with an attractive set of tangible and intangible assets</a:t>
            </a:r>
          </a:p>
          <a:p>
            <a:pPr lvl="1" indent="-383540">
              <a:lnSpc>
                <a:spcPct val="150000"/>
              </a:lnSpc>
              <a:buFont typeface="Arial" panose="020B0604020202020204" pitchFamily="34" charset="0"/>
              <a:buChar char="•"/>
            </a:pPr>
            <a:r>
              <a:rPr lang="en-US" sz="1400" i="0" dirty="0">
                <a:solidFill>
                  <a:srgbClr val="3C3C3C"/>
                </a:solidFill>
                <a:cs typeface="Calibri"/>
              </a:rPr>
              <a:t>Paper pulp is one of Neenah's most important raw materials</a:t>
            </a:r>
          </a:p>
          <a:p>
            <a:pPr lvl="1" indent="-383540">
              <a:lnSpc>
                <a:spcPct val="150000"/>
              </a:lnSpc>
              <a:buFont typeface="Arial" panose="020B0604020202020204" pitchFamily="34" charset="0"/>
              <a:buChar char="•"/>
            </a:pPr>
            <a:r>
              <a:rPr lang="en-US" sz="1400" i="0" dirty="0">
                <a:solidFill>
                  <a:srgbClr val="3C3C3C"/>
                </a:solidFill>
                <a:cs typeface="Calibri"/>
              </a:rPr>
              <a:t>Cost synergies could result through increasing efficiencies in manufacturing and supply chain management</a:t>
            </a:r>
          </a:p>
          <a:p>
            <a:pPr lvl="1" indent="-383540">
              <a:lnSpc>
                <a:spcPct val="150000"/>
              </a:lnSpc>
              <a:buFont typeface="Arial" panose="020B0604020202020204" pitchFamily="34" charset="0"/>
              <a:buChar char="•"/>
            </a:pPr>
            <a:r>
              <a:rPr lang="en-US" sz="1400" i="0" dirty="0">
                <a:solidFill>
                  <a:srgbClr val="3C3C3C"/>
                </a:solidFill>
                <a:cs typeface="Calibri"/>
              </a:rPr>
              <a:t>Neenah has an established customer base that is loyal to Neenah's wealth of institutional knowledge</a:t>
            </a:r>
          </a:p>
          <a:p>
            <a:pPr>
              <a:lnSpc>
                <a:spcPct val="150000"/>
              </a:lnSpc>
              <a:buFont typeface="Arial" panose="020B0604020202020204" pitchFamily="34" charset="0"/>
              <a:buChar char="•"/>
            </a:pPr>
            <a:r>
              <a:rPr lang="en-US" sz="1400" dirty="0">
                <a:solidFill>
                  <a:srgbClr val="3C3C3C"/>
                </a:solidFill>
                <a:cs typeface="Calibri"/>
              </a:rPr>
              <a:t>Through our analysis we are confident that this transaction could create value for Domtar Corp's shareholders, while Neenah does trade higher than several peers, our valuation will validate its price and further demonstrate its value to Domtar Corp </a:t>
            </a:r>
            <a:endParaRPr lang="en-US" sz="1400" i="0" dirty="0">
              <a:solidFill>
                <a:srgbClr val="3C3C3C"/>
              </a:solidFill>
              <a:cs typeface="Calibri"/>
            </a:endParaRPr>
          </a:p>
          <a:p>
            <a:pPr lvl="1" indent="-383540">
              <a:lnSpc>
                <a:spcPct val="150000"/>
              </a:lnSpc>
              <a:buFont typeface="Arial" panose="020B0604020202020204" pitchFamily="34" charset="0"/>
              <a:buChar char="•"/>
            </a:pPr>
            <a:endParaRPr lang="en-US" sz="1400" i="0" dirty="0">
              <a:solidFill>
                <a:srgbClr val="3C3C3C"/>
              </a:solidFill>
              <a:cs typeface="Calibri"/>
            </a:endParaRPr>
          </a:p>
          <a:p>
            <a:pPr>
              <a:buFont typeface="Franklin Gothic Book" panose="020B0503020102020204"/>
              <a:buAutoNum type="arabicPeriod"/>
            </a:pPr>
            <a:endParaRPr lang="en-US" dirty="0">
              <a:cs typeface="Calibri"/>
            </a:endParaRPr>
          </a:p>
        </p:txBody>
      </p:sp>
      <p:sp>
        <p:nvSpPr>
          <p:cNvPr id="4" name="Slide Number Placeholder 3">
            <a:extLst>
              <a:ext uri="{FF2B5EF4-FFF2-40B4-BE49-F238E27FC236}">
                <a16:creationId xmlns:a16="http://schemas.microsoft.com/office/drawing/2014/main" id="{81CF3CDF-5BE6-425D-82E1-74154CB2EF67}"/>
              </a:ext>
            </a:extLst>
          </p:cNvPr>
          <p:cNvSpPr>
            <a:spLocks noGrp="1"/>
          </p:cNvSpPr>
          <p:nvPr>
            <p:ph type="sldNum" sz="quarter" idx="12"/>
          </p:nvPr>
        </p:nvSpPr>
        <p:spPr/>
        <p:txBody>
          <a:bodyPr/>
          <a:lstStyle/>
          <a:p>
            <a:fld id="{69E57DC2-970A-4B3E-BB1C-7A09969E49DF}" type="slidenum">
              <a:rPr lang="en-US" smtClean="0"/>
              <a:pPr/>
              <a:t>4</a:t>
            </a:fld>
            <a:endParaRPr lang="en-US"/>
          </a:p>
        </p:txBody>
      </p:sp>
      <p:sp>
        <p:nvSpPr>
          <p:cNvPr id="7" name="Text Placeholder 6">
            <a:extLst>
              <a:ext uri="{FF2B5EF4-FFF2-40B4-BE49-F238E27FC236}">
                <a16:creationId xmlns:a16="http://schemas.microsoft.com/office/drawing/2014/main" id="{C90E7E0D-E7CC-480A-A118-8102684FF592}"/>
              </a:ext>
            </a:extLst>
          </p:cNvPr>
          <p:cNvSpPr>
            <a:spLocks noGrp="1"/>
          </p:cNvSpPr>
          <p:nvPr>
            <p:ph type="body" sz="quarter" idx="15"/>
          </p:nvPr>
        </p:nvSpPr>
        <p:spPr/>
        <p:txBody>
          <a:bodyPr>
            <a:normAutofit fontScale="85000" lnSpcReduction="20000"/>
          </a:bodyPr>
          <a:lstStyle/>
          <a:p>
            <a:r>
              <a:rPr lang="en-US"/>
              <a:t>Potential Acquisition of Neenah</a:t>
            </a:r>
          </a:p>
        </p:txBody>
      </p:sp>
      <p:sp>
        <p:nvSpPr>
          <p:cNvPr id="8" name="Text Placeholder 7">
            <a:extLst>
              <a:ext uri="{FF2B5EF4-FFF2-40B4-BE49-F238E27FC236}">
                <a16:creationId xmlns:a16="http://schemas.microsoft.com/office/drawing/2014/main" id="{E2BC589B-B464-2544-B514-F7F2E5DE98BE}"/>
              </a:ext>
            </a:extLst>
          </p:cNvPr>
          <p:cNvSpPr>
            <a:spLocks noGrp="1"/>
          </p:cNvSpPr>
          <p:nvPr>
            <p:ph type="body" sz="quarter" idx="14"/>
          </p:nvPr>
        </p:nvSpPr>
        <p:spPr/>
        <p:txBody>
          <a:bodyPr>
            <a:normAutofit fontScale="92500" lnSpcReduction="10000"/>
          </a:bodyPr>
          <a:lstStyle/>
          <a:p>
            <a:r>
              <a:rPr lang="en-US"/>
              <a:t>Executive Summary</a:t>
            </a:r>
          </a:p>
        </p:txBody>
      </p:sp>
      <p:sp>
        <p:nvSpPr>
          <p:cNvPr id="10" name="Content Placeholder 4">
            <a:extLst>
              <a:ext uri="{FF2B5EF4-FFF2-40B4-BE49-F238E27FC236}">
                <a16:creationId xmlns:a16="http://schemas.microsoft.com/office/drawing/2014/main" id="{39DCB3EA-D5B1-2940-BC10-408F47EB0AF7}"/>
              </a:ext>
            </a:extLst>
          </p:cNvPr>
          <p:cNvSpPr>
            <a:spLocks noGrp="1"/>
          </p:cNvSpPr>
          <p:nvPr>
            <p:ph sz="quarter" idx="13"/>
          </p:nvPr>
        </p:nvSpPr>
        <p:spPr>
          <a:xfrm>
            <a:off x="0" y="1260156"/>
            <a:ext cx="1568454" cy="5395537"/>
          </a:xfrm>
        </p:spPr>
        <p:txBody>
          <a:bodyPr vert="horz" lIns="91440" tIns="45720" rIns="91440" bIns="45720" rtlCol="0" anchor="t">
            <a:noAutofit/>
          </a:bodyPr>
          <a:lstStyle/>
          <a:p>
            <a:r>
              <a:rPr lang="en-US" sz="1600"/>
              <a:t>We recommend that Domtar Corp conduct further due diligence in consideration of a potential merger with Neenah Inc</a:t>
            </a:r>
          </a:p>
          <a:p>
            <a:r>
              <a:rPr lang="en-US" sz="1600"/>
              <a:t>Neenah's history, reputation, and assets make it attractive for a potential acquisition</a:t>
            </a:r>
          </a:p>
          <a:p>
            <a:endParaRPr lang="en-US" sz="1600"/>
          </a:p>
        </p:txBody>
      </p:sp>
    </p:spTree>
    <p:extLst>
      <p:ext uri="{BB962C8B-B14F-4D97-AF65-F5344CB8AC3E}">
        <p14:creationId xmlns:p14="http://schemas.microsoft.com/office/powerpoint/2010/main" val="2833486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494F0E-B163-7942-B83C-03560A87E58B}"/>
              </a:ext>
            </a:extLst>
          </p:cNvPr>
          <p:cNvSpPr>
            <a:spLocks noGrp="1"/>
          </p:cNvSpPr>
          <p:nvPr>
            <p:ph type="body" sz="quarter" idx="14"/>
          </p:nvPr>
        </p:nvSpPr>
        <p:spPr/>
        <p:txBody>
          <a:bodyPr>
            <a:normAutofit fontScale="92500" lnSpcReduction="10000"/>
          </a:bodyPr>
          <a:lstStyle/>
          <a:p>
            <a:r>
              <a:rPr lang="en-US"/>
              <a:t>Illustrative Interloper Analysis</a:t>
            </a:r>
          </a:p>
        </p:txBody>
      </p:sp>
      <p:sp>
        <p:nvSpPr>
          <p:cNvPr id="4" name="Slide Number Placeholder 3">
            <a:extLst>
              <a:ext uri="{FF2B5EF4-FFF2-40B4-BE49-F238E27FC236}">
                <a16:creationId xmlns:a16="http://schemas.microsoft.com/office/drawing/2014/main" id="{13F49C0D-A848-994C-AD87-CA4A38B8FF43}"/>
              </a:ext>
            </a:extLst>
          </p:cNvPr>
          <p:cNvSpPr>
            <a:spLocks noGrp="1"/>
          </p:cNvSpPr>
          <p:nvPr>
            <p:ph type="sldNum" sz="quarter" idx="12"/>
          </p:nvPr>
        </p:nvSpPr>
        <p:spPr/>
        <p:txBody>
          <a:bodyPr/>
          <a:lstStyle/>
          <a:p>
            <a:fld id="{69E57DC2-970A-4B3E-BB1C-7A09969E49DF}" type="slidenum">
              <a:rPr lang="en-US" smtClean="0"/>
              <a:pPr/>
              <a:t>40</a:t>
            </a:fld>
            <a:endParaRPr lang="en-US"/>
          </a:p>
        </p:txBody>
      </p:sp>
      <p:sp>
        <p:nvSpPr>
          <p:cNvPr id="5" name="Title 4">
            <a:extLst>
              <a:ext uri="{FF2B5EF4-FFF2-40B4-BE49-F238E27FC236}">
                <a16:creationId xmlns:a16="http://schemas.microsoft.com/office/drawing/2014/main" id="{79155D15-4752-BE4C-B78B-E081BE7B89C7}"/>
              </a:ext>
            </a:extLst>
          </p:cNvPr>
          <p:cNvSpPr>
            <a:spLocks noGrp="1"/>
          </p:cNvSpPr>
          <p:nvPr>
            <p:ph type="title"/>
          </p:nvPr>
        </p:nvSpPr>
        <p:spPr/>
        <p:txBody>
          <a:bodyPr>
            <a:normAutofit fontScale="90000"/>
          </a:bodyPr>
          <a:lstStyle/>
          <a:p>
            <a:r>
              <a:rPr lang="en-US"/>
              <a:t>Overview of Potential Interlopers</a:t>
            </a:r>
          </a:p>
        </p:txBody>
      </p:sp>
      <p:pic>
        <p:nvPicPr>
          <p:cNvPr id="7" name="Picture 6" descr="A screenshot of a cell phone&#10;&#10;Description automatically generated">
            <a:extLst>
              <a:ext uri="{FF2B5EF4-FFF2-40B4-BE49-F238E27FC236}">
                <a16:creationId xmlns:a16="http://schemas.microsoft.com/office/drawing/2014/main" id="{9D26BD7B-079B-8548-BC45-6741E7943E97}"/>
              </a:ext>
            </a:extLst>
          </p:cNvPr>
          <p:cNvPicPr>
            <a:picLocks noChangeAspect="1"/>
          </p:cNvPicPr>
          <p:nvPr/>
        </p:nvPicPr>
        <p:blipFill>
          <a:blip r:embed="rId2"/>
          <a:stretch>
            <a:fillRect/>
          </a:stretch>
        </p:blipFill>
        <p:spPr>
          <a:xfrm>
            <a:off x="7153463" y="1578097"/>
            <a:ext cx="2775639" cy="158899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35110DD0-0548-F54E-9A5F-C251D8785B01}"/>
              </a:ext>
            </a:extLst>
          </p:cNvPr>
          <p:cNvPicPr>
            <a:picLocks noChangeAspect="1"/>
          </p:cNvPicPr>
          <p:nvPr/>
        </p:nvPicPr>
        <p:blipFill>
          <a:blip r:embed="rId3"/>
          <a:stretch>
            <a:fillRect/>
          </a:stretch>
        </p:blipFill>
        <p:spPr>
          <a:xfrm>
            <a:off x="7153463" y="3262580"/>
            <a:ext cx="2775639" cy="1592723"/>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3A5ECE6-1E93-104F-ABEA-E48245948FD9}"/>
              </a:ext>
            </a:extLst>
          </p:cNvPr>
          <p:cNvPicPr>
            <a:picLocks noChangeAspect="1"/>
          </p:cNvPicPr>
          <p:nvPr/>
        </p:nvPicPr>
        <p:blipFill>
          <a:blip r:embed="rId4"/>
          <a:stretch>
            <a:fillRect/>
          </a:stretch>
        </p:blipFill>
        <p:spPr>
          <a:xfrm>
            <a:off x="7153464" y="4993872"/>
            <a:ext cx="2775638" cy="1571887"/>
          </a:xfrm>
          <a:prstGeom prst="rect">
            <a:avLst/>
          </a:prstGeom>
        </p:spPr>
      </p:pic>
      <p:cxnSp>
        <p:nvCxnSpPr>
          <p:cNvPr id="13" name="Straight Connector 12">
            <a:extLst>
              <a:ext uri="{FF2B5EF4-FFF2-40B4-BE49-F238E27FC236}">
                <a16:creationId xmlns:a16="http://schemas.microsoft.com/office/drawing/2014/main" id="{88BA35CE-4D5A-2D48-91CF-EE2EE1D8C6A2}"/>
              </a:ext>
            </a:extLst>
          </p:cNvPr>
          <p:cNvCxnSpPr>
            <a:cxnSpLocks/>
          </p:cNvCxnSpPr>
          <p:nvPr/>
        </p:nvCxnSpPr>
        <p:spPr>
          <a:xfrm>
            <a:off x="331470" y="3199317"/>
            <a:ext cx="11508207" cy="0"/>
          </a:xfrm>
          <a:prstGeom prst="line">
            <a:avLst/>
          </a:prstGeom>
          <a:ln w="57150">
            <a:solidFill>
              <a:srgbClr val="EFEFE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D5B6DA2-5876-114B-B8F3-58C6BE901328}"/>
              </a:ext>
            </a:extLst>
          </p:cNvPr>
          <p:cNvSpPr/>
          <p:nvPr/>
        </p:nvSpPr>
        <p:spPr>
          <a:xfrm>
            <a:off x="1778133" y="1262509"/>
            <a:ext cx="3182165" cy="286887"/>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1B1A19"/>
                </a:solidFill>
              </a:rPr>
              <a:t>Business Description</a:t>
            </a:r>
          </a:p>
        </p:txBody>
      </p:sp>
      <p:sp>
        <p:nvSpPr>
          <p:cNvPr id="17" name="Rectangle 16">
            <a:extLst>
              <a:ext uri="{FF2B5EF4-FFF2-40B4-BE49-F238E27FC236}">
                <a16:creationId xmlns:a16="http://schemas.microsoft.com/office/drawing/2014/main" id="{05118721-3EF5-CE43-8F4E-0F6262DCD88B}"/>
              </a:ext>
            </a:extLst>
          </p:cNvPr>
          <p:cNvSpPr/>
          <p:nvPr/>
        </p:nvSpPr>
        <p:spPr>
          <a:xfrm>
            <a:off x="5023949" y="1274762"/>
            <a:ext cx="2002215" cy="286887"/>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1B1A19"/>
                </a:solidFill>
              </a:rPr>
              <a:t>Size (mm)</a:t>
            </a:r>
          </a:p>
        </p:txBody>
      </p:sp>
      <p:sp>
        <p:nvSpPr>
          <p:cNvPr id="18" name="Rectangle 17">
            <a:extLst>
              <a:ext uri="{FF2B5EF4-FFF2-40B4-BE49-F238E27FC236}">
                <a16:creationId xmlns:a16="http://schemas.microsoft.com/office/drawing/2014/main" id="{748A1805-0325-4146-BE49-2AB3F6ACA0EE}"/>
              </a:ext>
            </a:extLst>
          </p:cNvPr>
          <p:cNvSpPr/>
          <p:nvPr/>
        </p:nvSpPr>
        <p:spPr>
          <a:xfrm>
            <a:off x="7089814" y="1262509"/>
            <a:ext cx="2775638" cy="286887"/>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1B1A19"/>
                </a:solidFill>
              </a:rPr>
              <a:t>Financial Capacity (mm)</a:t>
            </a:r>
          </a:p>
        </p:txBody>
      </p:sp>
      <p:sp>
        <p:nvSpPr>
          <p:cNvPr id="19" name="Rectangle 18">
            <a:extLst>
              <a:ext uri="{FF2B5EF4-FFF2-40B4-BE49-F238E27FC236}">
                <a16:creationId xmlns:a16="http://schemas.microsoft.com/office/drawing/2014/main" id="{226C9F36-DC3A-384B-8B7D-32BB694C4E2E}"/>
              </a:ext>
            </a:extLst>
          </p:cNvPr>
          <p:cNvSpPr/>
          <p:nvPr/>
        </p:nvSpPr>
        <p:spPr>
          <a:xfrm>
            <a:off x="9929102" y="1262509"/>
            <a:ext cx="2002215" cy="286887"/>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1B1A19"/>
                </a:solidFill>
              </a:rPr>
              <a:t>Comments</a:t>
            </a:r>
          </a:p>
        </p:txBody>
      </p:sp>
      <p:cxnSp>
        <p:nvCxnSpPr>
          <p:cNvPr id="20" name="Straight Connector 19">
            <a:extLst>
              <a:ext uri="{FF2B5EF4-FFF2-40B4-BE49-F238E27FC236}">
                <a16:creationId xmlns:a16="http://schemas.microsoft.com/office/drawing/2014/main" id="{66BAA67F-FB5B-E54F-B6FE-14E78B9B5446}"/>
              </a:ext>
            </a:extLst>
          </p:cNvPr>
          <p:cNvCxnSpPr>
            <a:cxnSpLocks/>
          </p:cNvCxnSpPr>
          <p:nvPr/>
        </p:nvCxnSpPr>
        <p:spPr>
          <a:xfrm>
            <a:off x="342758" y="4903939"/>
            <a:ext cx="11508207" cy="0"/>
          </a:xfrm>
          <a:prstGeom prst="line">
            <a:avLst/>
          </a:prstGeom>
          <a:ln w="57150">
            <a:solidFill>
              <a:srgbClr val="EFEFEF"/>
            </a:solidFill>
          </a:ln>
        </p:spPr>
        <p:style>
          <a:lnRef idx="1">
            <a:schemeClr val="accent1"/>
          </a:lnRef>
          <a:fillRef idx="0">
            <a:schemeClr val="accent1"/>
          </a:fillRef>
          <a:effectRef idx="0">
            <a:schemeClr val="accent1"/>
          </a:effectRef>
          <a:fontRef idx="minor">
            <a:schemeClr val="tx1"/>
          </a:fontRef>
        </p:style>
      </p:cxnSp>
      <p:pic>
        <p:nvPicPr>
          <p:cNvPr id="22" name="Picture 21" descr="A drawing of a face&#10;&#10;Description automatically generated">
            <a:extLst>
              <a:ext uri="{FF2B5EF4-FFF2-40B4-BE49-F238E27FC236}">
                <a16:creationId xmlns:a16="http://schemas.microsoft.com/office/drawing/2014/main" id="{F4CB9D52-B152-674D-BEF6-BB3B67339744}"/>
              </a:ext>
            </a:extLst>
          </p:cNvPr>
          <p:cNvPicPr>
            <a:picLocks noChangeAspect="1"/>
          </p:cNvPicPr>
          <p:nvPr/>
        </p:nvPicPr>
        <p:blipFill>
          <a:blip r:embed="rId5"/>
          <a:stretch>
            <a:fillRect/>
          </a:stretch>
        </p:blipFill>
        <p:spPr>
          <a:xfrm>
            <a:off x="342758" y="1837052"/>
            <a:ext cx="2072458" cy="1074608"/>
          </a:xfrm>
          <a:prstGeom prst="rect">
            <a:avLst/>
          </a:prstGeom>
        </p:spPr>
      </p:pic>
      <p:pic>
        <p:nvPicPr>
          <p:cNvPr id="24" name="Graphic 23">
            <a:extLst>
              <a:ext uri="{FF2B5EF4-FFF2-40B4-BE49-F238E27FC236}">
                <a16:creationId xmlns:a16="http://schemas.microsoft.com/office/drawing/2014/main" id="{A042CE5A-A047-FC4F-B27D-5BC6B5AE64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470" y="3393764"/>
            <a:ext cx="2127811" cy="1401917"/>
          </a:xfrm>
          <a:prstGeom prst="rect">
            <a:avLst/>
          </a:prstGeom>
        </p:spPr>
      </p:pic>
      <p:pic>
        <p:nvPicPr>
          <p:cNvPr id="26" name="Picture 25" descr="A picture containing clock, meter&#10;&#10;Description automatically generated">
            <a:extLst>
              <a:ext uri="{FF2B5EF4-FFF2-40B4-BE49-F238E27FC236}">
                <a16:creationId xmlns:a16="http://schemas.microsoft.com/office/drawing/2014/main" id="{47369E5D-5961-B745-927D-2F361ACC4AC4}"/>
              </a:ext>
            </a:extLst>
          </p:cNvPr>
          <p:cNvPicPr>
            <a:picLocks noChangeAspect="1"/>
          </p:cNvPicPr>
          <p:nvPr/>
        </p:nvPicPr>
        <p:blipFill>
          <a:blip r:embed="rId8"/>
          <a:stretch>
            <a:fillRect/>
          </a:stretch>
        </p:blipFill>
        <p:spPr>
          <a:xfrm>
            <a:off x="307154" y="5300998"/>
            <a:ext cx="2176441" cy="957634"/>
          </a:xfrm>
          <a:prstGeom prst="rect">
            <a:avLst/>
          </a:prstGeom>
        </p:spPr>
      </p:pic>
      <p:sp>
        <p:nvSpPr>
          <p:cNvPr id="27" name="TextBox 26">
            <a:extLst>
              <a:ext uri="{FF2B5EF4-FFF2-40B4-BE49-F238E27FC236}">
                <a16:creationId xmlns:a16="http://schemas.microsoft.com/office/drawing/2014/main" id="{DDD70EDE-819F-1141-AA39-B04E7E621FC0}"/>
              </a:ext>
            </a:extLst>
          </p:cNvPr>
          <p:cNvSpPr txBox="1"/>
          <p:nvPr/>
        </p:nvSpPr>
        <p:spPr>
          <a:xfrm>
            <a:off x="2506261" y="1633925"/>
            <a:ext cx="2454037" cy="1446550"/>
          </a:xfrm>
          <a:prstGeom prst="rect">
            <a:avLst/>
          </a:prstGeom>
          <a:noFill/>
        </p:spPr>
        <p:txBody>
          <a:bodyPr wrap="square" rtlCol="0">
            <a:spAutoFit/>
          </a:bodyPr>
          <a:lstStyle/>
          <a:p>
            <a:r>
              <a:rPr lang="en-US" sz="1100">
                <a:solidFill>
                  <a:srgbClr val="1B1A19"/>
                </a:solidFill>
              </a:rPr>
              <a:t>Schweitzer-Mauduit International, Inc. manufactures and sells fine papers to the tobacco industry. The Company also produces specialty paper products for use in other applications such as alkaline batteries, vacuum cleaner bags, business forms, and printing and packaging applications.</a:t>
            </a:r>
          </a:p>
        </p:txBody>
      </p:sp>
      <p:sp>
        <p:nvSpPr>
          <p:cNvPr id="28" name="TextBox 27">
            <a:extLst>
              <a:ext uri="{FF2B5EF4-FFF2-40B4-BE49-F238E27FC236}">
                <a16:creationId xmlns:a16="http://schemas.microsoft.com/office/drawing/2014/main" id="{73F3244D-40EB-CE4B-9C69-BBD3EF8CA781}"/>
              </a:ext>
            </a:extLst>
          </p:cNvPr>
          <p:cNvSpPr txBox="1"/>
          <p:nvPr/>
        </p:nvSpPr>
        <p:spPr>
          <a:xfrm>
            <a:off x="2506260" y="3338547"/>
            <a:ext cx="2454037" cy="1446550"/>
          </a:xfrm>
          <a:prstGeom prst="rect">
            <a:avLst/>
          </a:prstGeom>
          <a:noFill/>
        </p:spPr>
        <p:txBody>
          <a:bodyPr wrap="square" rtlCol="0">
            <a:spAutoFit/>
          </a:bodyPr>
          <a:lstStyle/>
          <a:p>
            <a:r>
              <a:rPr lang="en-US" sz="1100">
                <a:solidFill>
                  <a:srgbClr val="1B1A19"/>
                </a:solidFill>
              </a:rPr>
              <a:t>P.H. Glatfelter Co, commonly known as Glatfelter, manufactures specialty paper and engineered products. The Company's products include custom applications such as playing cards and digital imaging papers, as well as printing, converting papers, and long-</a:t>
            </a:r>
            <a:r>
              <a:rPr lang="en-US" sz="1100" err="1">
                <a:solidFill>
                  <a:srgbClr val="1B1A19"/>
                </a:solidFill>
              </a:rPr>
              <a:t>fiberand</a:t>
            </a:r>
            <a:r>
              <a:rPr lang="en-US" sz="1100">
                <a:solidFill>
                  <a:srgbClr val="1B1A19"/>
                </a:solidFill>
              </a:rPr>
              <a:t> overlay papers.</a:t>
            </a:r>
          </a:p>
        </p:txBody>
      </p:sp>
      <p:sp>
        <p:nvSpPr>
          <p:cNvPr id="29" name="TextBox 28">
            <a:extLst>
              <a:ext uri="{FF2B5EF4-FFF2-40B4-BE49-F238E27FC236}">
                <a16:creationId xmlns:a16="http://schemas.microsoft.com/office/drawing/2014/main" id="{4B737CAB-99E1-114E-BB57-97F09A1F3977}"/>
              </a:ext>
            </a:extLst>
          </p:cNvPr>
          <p:cNvSpPr txBox="1"/>
          <p:nvPr/>
        </p:nvSpPr>
        <p:spPr>
          <a:xfrm>
            <a:off x="2506260" y="5001350"/>
            <a:ext cx="2454037" cy="1615827"/>
          </a:xfrm>
          <a:prstGeom prst="rect">
            <a:avLst/>
          </a:prstGeom>
          <a:noFill/>
        </p:spPr>
        <p:txBody>
          <a:bodyPr wrap="square" rtlCol="0">
            <a:spAutoFit/>
          </a:bodyPr>
          <a:lstStyle/>
          <a:p>
            <a:r>
              <a:rPr lang="en-US" sz="1100">
                <a:solidFill>
                  <a:srgbClr val="1B1A19"/>
                </a:solidFill>
              </a:rPr>
              <a:t>Cascades Inc. produces paper and packaging products.  The Company manufactures, converts, and markets specialty products, including boxboard, fine papers, tissue paper, and containerboard.  Cascades and its subsidiaries operate in Canada, the United States, France, Sweden, Germany, and Great Britain.</a:t>
            </a:r>
          </a:p>
        </p:txBody>
      </p:sp>
      <p:sp>
        <p:nvSpPr>
          <p:cNvPr id="30" name="TextBox 29">
            <a:extLst>
              <a:ext uri="{FF2B5EF4-FFF2-40B4-BE49-F238E27FC236}">
                <a16:creationId xmlns:a16="http://schemas.microsoft.com/office/drawing/2014/main" id="{2DAB56FE-5671-FE47-9B7D-2C43DB01583A}"/>
              </a:ext>
            </a:extLst>
          </p:cNvPr>
          <p:cNvSpPr txBox="1"/>
          <p:nvPr/>
        </p:nvSpPr>
        <p:spPr>
          <a:xfrm>
            <a:off x="5071208" y="1654950"/>
            <a:ext cx="1907695" cy="430887"/>
          </a:xfrm>
          <a:prstGeom prst="rect">
            <a:avLst/>
          </a:prstGeom>
          <a:noFill/>
        </p:spPr>
        <p:txBody>
          <a:bodyPr wrap="square" rtlCol="0">
            <a:spAutoFit/>
          </a:bodyPr>
          <a:lstStyle/>
          <a:p>
            <a:r>
              <a:rPr lang="en-US" sz="1100" b="1">
                <a:solidFill>
                  <a:srgbClr val="1B1A19"/>
                </a:solidFill>
              </a:rPr>
              <a:t>Schweitzer-Mauduit</a:t>
            </a:r>
          </a:p>
          <a:p>
            <a:r>
              <a:rPr lang="en-US" sz="1100">
                <a:solidFill>
                  <a:srgbClr val="1B1A19"/>
                </a:solidFill>
              </a:rPr>
              <a:t>Market Cap - $1,333.0</a:t>
            </a:r>
          </a:p>
        </p:txBody>
      </p:sp>
      <p:sp>
        <p:nvSpPr>
          <p:cNvPr id="32" name="TextBox 31">
            <a:extLst>
              <a:ext uri="{FF2B5EF4-FFF2-40B4-BE49-F238E27FC236}">
                <a16:creationId xmlns:a16="http://schemas.microsoft.com/office/drawing/2014/main" id="{2D2DEC39-6FE6-6A4C-A881-F1AC8067F847}"/>
              </a:ext>
            </a:extLst>
          </p:cNvPr>
          <p:cNvSpPr txBox="1"/>
          <p:nvPr/>
        </p:nvSpPr>
        <p:spPr>
          <a:xfrm>
            <a:off x="5071207" y="3335938"/>
            <a:ext cx="1907695" cy="430887"/>
          </a:xfrm>
          <a:prstGeom prst="rect">
            <a:avLst/>
          </a:prstGeom>
          <a:noFill/>
        </p:spPr>
        <p:txBody>
          <a:bodyPr wrap="square" rtlCol="0">
            <a:spAutoFit/>
          </a:bodyPr>
          <a:lstStyle/>
          <a:p>
            <a:r>
              <a:rPr lang="en-US" sz="1100" b="1">
                <a:solidFill>
                  <a:srgbClr val="1B1A19"/>
                </a:solidFill>
              </a:rPr>
              <a:t>P.H. Glatfelter </a:t>
            </a:r>
          </a:p>
          <a:p>
            <a:r>
              <a:rPr lang="en-US" sz="1100">
                <a:solidFill>
                  <a:srgbClr val="1B1A19"/>
                </a:solidFill>
              </a:rPr>
              <a:t>Market Cap - $777.4</a:t>
            </a:r>
          </a:p>
        </p:txBody>
      </p:sp>
      <p:sp>
        <p:nvSpPr>
          <p:cNvPr id="33" name="TextBox 32">
            <a:extLst>
              <a:ext uri="{FF2B5EF4-FFF2-40B4-BE49-F238E27FC236}">
                <a16:creationId xmlns:a16="http://schemas.microsoft.com/office/drawing/2014/main" id="{97BBB0B2-95D9-1248-BC53-AC19D05D7161}"/>
              </a:ext>
            </a:extLst>
          </p:cNvPr>
          <p:cNvSpPr txBox="1"/>
          <p:nvPr/>
        </p:nvSpPr>
        <p:spPr>
          <a:xfrm>
            <a:off x="5071207" y="5022008"/>
            <a:ext cx="1907695" cy="430887"/>
          </a:xfrm>
          <a:prstGeom prst="rect">
            <a:avLst/>
          </a:prstGeom>
          <a:noFill/>
        </p:spPr>
        <p:txBody>
          <a:bodyPr wrap="square" rtlCol="0">
            <a:spAutoFit/>
          </a:bodyPr>
          <a:lstStyle/>
          <a:p>
            <a:r>
              <a:rPr lang="en-US" sz="1100" b="1">
                <a:solidFill>
                  <a:srgbClr val="1B1A19"/>
                </a:solidFill>
              </a:rPr>
              <a:t>Cascades</a:t>
            </a:r>
          </a:p>
          <a:p>
            <a:r>
              <a:rPr lang="en-US" sz="1100">
                <a:solidFill>
                  <a:srgbClr val="1B1A19"/>
                </a:solidFill>
              </a:rPr>
              <a:t>Market Cap - $1,195.5</a:t>
            </a:r>
          </a:p>
        </p:txBody>
      </p:sp>
      <p:sp>
        <p:nvSpPr>
          <p:cNvPr id="34" name="TextBox 33">
            <a:extLst>
              <a:ext uri="{FF2B5EF4-FFF2-40B4-BE49-F238E27FC236}">
                <a16:creationId xmlns:a16="http://schemas.microsoft.com/office/drawing/2014/main" id="{3A7A089B-556C-6C4A-BD1D-E45B9F6D7B8D}"/>
              </a:ext>
            </a:extLst>
          </p:cNvPr>
          <p:cNvSpPr txBox="1"/>
          <p:nvPr/>
        </p:nvSpPr>
        <p:spPr>
          <a:xfrm>
            <a:off x="10034316" y="1634292"/>
            <a:ext cx="1907695" cy="938719"/>
          </a:xfrm>
          <a:prstGeom prst="rect">
            <a:avLst/>
          </a:prstGeom>
          <a:noFill/>
        </p:spPr>
        <p:txBody>
          <a:bodyPr wrap="square" rtlCol="0">
            <a:spAutoFit/>
          </a:bodyPr>
          <a:lstStyle/>
          <a:p>
            <a:pPr marL="171450" indent="-171450">
              <a:buFont typeface="Wingdings" pitchFamily="2" charset="2"/>
              <a:buChar char="§"/>
            </a:pPr>
            <a:r>
              <a:rPr lang="en-US" sz="1100">
                <a:solidFill>
                  <a:srgbClr val="1B1A19"/>
                </a:solidFill>
              </a:rPr>
              <a:t>Schweitzer-Mauduit is entrenched in fine paper and could efficiently integrate Neenah’s business</a:t>
            </a:r>
          </a:p>
        </p:txBody>
      </p:sp>
      <p:sp>
        <p:nvSpPr>
          <p:cNvPr id="35" name="TextBox 34">
            <a:extLst>
              <a:ext uri="{FF2B5EF4-FFF2-40B4-BE49-F238E27FC236}">
                <a16:creationId xmlns:a16="http://schemas.microsoft.com/office/drawing/2014/main" id="{CF91E515-A92E-9740-A4B6-2210281C0B77}"/>
              </a:ext>
            </a:extLst>
          </p:cNvPr>
          <p:cNvSpPr txBox="1"/>
          <p:nvPr/>
        </p:nvSpPr>
        <p:spPr>
          <a:xfrm>
            <a:off x="10034315" y="3315280"/>
            <a:ext cx="1907695" cy="1277273"/>
          </a:xfrm>
          <a:prstGeom prst="rect">
            <a:avLst/>
          </a:prstGeom>
          <a:noFill/>
        </p:spPr>
        <p:txBody>
          <a:bodyPr wrap="square" rtlCol="0">
            <a:spAutoFit/>
          </a:bodyPr>
          <a:lstStyle/>
          <a:p>
            <a:pPr marL="171450" indent="-171450">
              <a:buFont typeface="Wingdings" pitchFamily="2" charset="2"/>
              <a:buChar char="§"/>
            </a:pPr>
            <a:r>
              <a:rPr lang="en-US" sz="1100">
                <a:solidFill>
                  <a:srgbClr val="1B1A19"/>
                </a:solidFill>
              </a:rPr>
              <a:t>Glatfelter has limited exposure to fine paper </a:t>
            </a:r>
          </a:p>
          <a:p>
            <a:pPr marL="171450" indent="-171450">
              <a:buFont typeface="Wingdings" pitchFamily="2" charset="2"/>
              <a:buChar char="§"/>
            </a:pPr>
            <a:r>
              <a:rPr lang="en-US" sz="1100">
                <a:solidFill>
                  <a:srgbClr val="1B1A19"/>
                </a:solidFill>
              </a:rPr>
              <a:t>This transaction would allow them to diversify their portfolio of products and expand into a premium market.</a:t>
            </a:r>
          </a:p>
        </p:txBody>
      </p:sp>
      <p:sp>
        <p:nvSpPr>
          <p:cNvPr id="36" name="TextBox 35">
            <a:extLst>
              <a:ext uri="{FF2B5EF4-FFF2-40B4-BE49-F238E27FC236}">
                <a16:creationId xmlns:a16="http://schemas.microsoft.com/office/drawing/2014/main" id="{8FEFE698-9B71-0942-9ACE-21F8BE4B947A}"/>
              </a:ext>
            </a:extLst>
          </p:cNvPr>
          <p:cNvSpPr txBox="1"/>
          <p:nvPr/>
        </p:nvSpPr>
        <p:spPr>
          <a:xfrm>
            <a:off x="10034315" y="5001350"/>
            <a:ext cx="1907695" cy="1107996"/>
          </a:xfrm>
          <a:prstGeom prst="rect">
            <a:avLst/>
          </a:prstGeom>
          <a:noFill/>
        </p:spPr>
        <p:txBody>
          <a:bodyPr wrap="square" rtlCol="0">
            <a:spAutoFit/>
          </a:bodyPr>
          <a:lstStyle/>
          <a:p>
            <a:pPr marL="171450" indent="-171450">
              <a:buFont typeface="Wingdings" pitchFamily="2" charset="2"/>
              <a:buChar char="§"/>
            </a:pPr>
            <a:r>
              <a:rPr lang="en-US" sz="1100">
                <a:solidFill>
                  <a:srgbClr val="1B1A19"/>
                </a:solidFill>
              </a:rPr>
              <a:t>Already has segments in fine paper</a:t>
            </a:r>
          </a:p>
          <a:p>
            <a:pPr marL="171450" indent="-171450">
              <a:buFont typeface="Wingdings" pitchFamily="2" charset="2"/>
              <a:buChar char="§"/>
            </a:pPr>
            <a:r>
              <a:rPr lang="en-US" sz="1100">
                <a:solidFill>
                  <a:srgbClr val="1B1A19"/>
                </a:solidFill>
              </a:rPr>
              <a:t>Increasing penetration in American market would make the transaction attractive</a:t>
            </a:r>
          </a:p>
        </p:txBody>
      </p:sp>
    </p:spTree>
    <p:extLst>
      <p:ext uri="{BB962C8B-B14F-4D97-AF65-F5344CB8AC3E}">
        <p14:creationId xmlns:p14="http://schemas.microsoft.com/office/powerpoint/2010/main" val="3360851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83A129-3FF9-BB45-8803-39FB8693CF91}"/>
              </a:ext>
            </a:extLst>
          </p:cNvPr>
          <p:cNvSpPr>
            <a:spLocks noGrp="1"/>
          </p:cNvSpPr>
          <p:nvPr>
            <p:ph type="sldNum" sz="quarter" idx="12"/>
          </p:nvPr>
        </p:nvSpPr>
        <p:spPr/>
        <p:txBody>
          <a:bodyPr/>
          <a:lstStyle/>
          <a:p>
            <a:fld id="{69E57DC2-970A-4B3E-BB1C-7A09969E49DF}" type="slidenum">
              <a:rPr lang="en-US" smtClean="0"/>
              <a:pPr/>
              <a:t>41</a:t>
            </a:fld>
            <a:endParaRPr lang="en-US"/>
          </a:p>
        </p:txBody>
      </p:sp>
      <p:sp>
        <p:nvSpPr>
          <p:cNvPr id="5" name="Text Placeholder 4">
            <a:extLst>
              <a:ext uri="{FF2B5EF4-FFF2-40B4-BE49-F238E27FC236}">
                <a16:creationId xmlns:a16="http://schemas.microsoft.com/office/drawing/2014/main" id="{55E8A153-681C-EB49-9B5C-EB4FF52115C1}"/>
              </a:ext>
            </a:extLst>
          </p:cNvPr>
          <p:cNvSpPr>
            <a:spLocks noGrp="1"/>
          </p:cNvSpPr>
          <p:nvPr>
            <p:ph type="body" sz="quarter" idx="14"/>
          </p:nvPr>
        </p:nvSpPr>
        <p:spPr/>
        <p:txBody>
          <a:bodyPr>
            <a:normAutofit fontScale="92500" lnSpcReduction="10000"/>
          </a:bodyPr>
          <a:lstStyle/>
          <a:p>
            <a:r>
              <a:rPr lang="en-US"/>
              <a:t>Illustrative Interloper Analysis</a:t>
            </a:r>
          </a:p>
        </p:txBody>
      </p:sp>
      <p:sp>
        <p:nvSpPr>
          <p:cNvPr id="6" name="Title 5">
            <a:extLst>
              <a:ext uri="{FF2B5EF4-FFF2-40B4-BE49-F238E27FC236}">
                <a16:creationId xmlns:a16="http://schemas.microsoft.com/office/drawing/2014/main" id="{4A2BB6EE-5302-8E4D-8020-F53B0AF2E6CA}"/>
              </a:ext>
            </a:extLst>
          </p:cNvPr>
          <p:cNvSpPr>
            <a:spLocks noGrp="1"/>
          </p:cNvSpPr>
          <p:nvPr>
            <p:ph type="title"/>
          </p:nvPr>
        </p:nvSpPr>
        <p:spPr/>
        <p:txBody>
          <a:bodyPr>
            <a:normAutofit fontScale="90000"/>
          </a:bodyPr>
          <a:lstStyle/>
          <a:p>
            <a:r>
              <a:rPr lang="en-US"/>
              <a:t>Alternative Acquirer Analysis</a:t>
            </a:r>
          </a:p>
        </p:txBody>
      </p:sp>
      <p:pic>
        <p:nvPicPr>
          <p:cNvPr id="12" name="Content Placeholder 11">
            <a:extLst>
              <a:ext uri="{FF2B5EF4-FFF2-40B4-BE49-F238E27FC236}">
                <a16:creationId xmlns:a16="http://schemas.microsoft.com/office/drawing/2014/main" id="{01CC59AB-7291-F84C-9859-D6E4F90F7574}"/>
              </a:ext>
            </a:extLst>
          </p:cNvPr>
          <p:cNvPicPr>
            <a:picLocks noGrp="1" noChangeAspect="1"/>
          </p:cNvPicPr>
          <p:nvPr>
            <p:ph idx="1"/>
          </p:nvPr>
        </p:nvPicPr>
        <p:blipFill>
          <a:blip r:embed="rId2"/>
          <a:srcRect/>
          <a:stretch/>
        </p:blipFill>
        <p:spPr>
          <a:xfrm>
            <a:off x="1647513" y="2140870"/>
            <a:ext cx="10254589" cy="4430191"/>
          </a:xfrm>
        </p:spPr>
      </p:pic>
      <p:pic>
        <p:nvPicPr>
          <p:cNvPr id="18" name="Content Placeholder 17" descr="A close up of a logo&#10;&#10;Description automatically generated">
            <a:extLst>
              <a:ext uri="{FF2B5EF4-FFF2-40B4-BE49-F238E27FC236}">
                <a16:creationId xmlns:a16="http://schemas.microsoft.com/office/drawing/2014/main" id="{E2B2B976-3801-284B-937B-6C7143B4AA01}"/>
              </a:ext>
            </a:extLst>
          </p:cNvPr>
          <p:cNvPicPr>
            <a:picLocks noGrp="1" noChangeAspect="1"/>
          </p:cNvPicPr>
          <p:nvPr>
            <p:ph sz="quarter" idx="13"/>
          </p:nvPr>
        </p:nvPicPr>
        <p:blipFill>
          <a:blip r:embed="rId3"/>
          <a:stretch>
            <a:fillRect/>
          </a:stretch>
        </p:blipFill>
        <p:spPr>
          <a:xfrm>
            <a:off x="5658877" y="1336718"/>
            <a:ext cx="1132115" cy="655117"/>
          </a:xfrm>
        </p:spPr>
      </p:pic>
      <p:pic>
        <p:nvPicPr>
          <p:cNvPr id="19" name="Picture 18" descr="A drawing of a face&#10;&#10;Description automatically generated">
            <a:extLst>
              <a:ext uri="{FF2B5EF4-FFF2-40B4-BE49-F238E27FC236}">
                <a16:creationId xmlns:a16="http://schemas.microsoft.com/office/drawing/2014/main" id="{BF807B1E-C3E4-3A49-A90F-AD2DBCBE1C40}"/>
              </a:ext>
            </a:extLst>
          </p:cNvPr>
          <p:cNvPicPr>
            <a:picLocks noChangeAspect="1"/>
          </p:cNvPicPr>
          <p:nvPr/>
        </p:nvPicPr>
        <p:blipFill>
          <a:blip r:embed="rId4"/>
          <a:stretch>
            <a:fillRect/>
          </a:stretch>
        </p:blipFill>
        <p:spPr>
          <a:xfrm>
            <a:off x="7392421" y="1453032"/>
            <a:ext cx="1132115" cy="587023"/>
          </a:xfrm>
          <a:prstGeom prst="rect">
            <a:avLst/>
          </a:prstGeom>
        </p:spPr>
      </p:pic>
      <p:pic>
        <p:nvPicPr>
          <p:cNvPr id="20" name="Graphic 19">
            <a:extLst>
              <a:ext uri="{FF2B5EF4-FFF2-40B4-BE49-F238E27FC236}">
                <a16:creationId xmlns:a16="http://schemas.microsoft.com/office/drawing/2014/main" id="{46AAB376-6EC7-CF45-8390-28976B8FE1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5965" y="1389909"/>
            <a:ext cx="1049613" cy="691542"/>
          </a:xfrm>
          <a:prstGeom prst="rect">
            <a:avLst/>
          </a:prstGeom>
        </p:spPr>
      </p:pic>
      <p:pic>
        <p:nvPicPr>
          <p:cNvPr id="21" name="Picture 20" descr="A picture containing clock, meter&#10;&#10;Description automatically generated">
            <a:extLst>
              <a:ext uri="{FF2B5EF4-FFF2-40B4-BE49-F238E27FC236}">
                <a16:creationId xmlns:a16="http://schemas.microsoft.com/office/drawing/2014/main" id="{68CEE141-7B12-9B4A-93F9-67AAB124E633}"/>
              </a:ext>
            </a:extLst>
          </p:cNvPr>
          <p:cNvPicPr>
            <a:picLocks noChangeAspect="1"/>
          </p:cNvPicPr>
          <p:nvPr/>
        </p:nvPicPr>
        <p:blipFill>
          <a:blip r:embed="rId7"/>
          <a:stretch>
            <a:fillRect/>
          </a:stretch>
        </p:blipFill>
        <p:spPr>
          <a:xfrm>
            <a:off x="10626518" y="1529234"/>
            <a:ext cx="1132541" cy="498318"/>
          </a:xfrm>
          <a:prstGeom prst="rect">
            <a:avLst/>
          </a:prstGeom>
        </p:spPr>
      </p:pic>
      <p:sp>
        <p:nvSpPr>
          <p:cNvPr id="23" name="Content Placeholder 4">
            <a:extLst>
              <a:ext uri="{FF2B5EF4-FFF2-40B4-BE49-F238E27FC236}">
                <a16:creationId xmlns:a16="http://schemas.microsoft.com/office/drawing/2014/main" id="{3FFB65DF-495B-4A48-89B2-5E65C80EE6B6}"/>
              </a:ext>
            </a:extLst>
          </p:cNvPr>
          <p:cNvSpPr txBox="1">
            <a:spLocks/>
          </p:cNvSpPr>
          <p:nvPr/>
        </p:nvSpPr>
        <p:spPr>
          <a:xfrm>
            <a:off x="0" y="1260156"/>
            <a:ext cx="1568454" cy="5395537"/>
          </a:xfrm>
          <a:prstGeom prst="rect">
            <a:avLst/>
          </a:prstGeom>
        </p:spPr>
        <p:txBody>
          <a:bodyPr vert="horz" lIns="91440" tIns="45720" rIns="91440" bIns="45720" rtlCol="0" anchor="t">
            <a:noAutofit/>
          </a:bodyPr>
          <a:lstStyle>
            <a:lvl1pPr marL="0" indent="0" algn="l" defTabSz="914400" rtl="0" eaLnBrk="1" latinLnBrk="0" hangingPunct="1">
              <a:lnSpc>
                <a:spcPct val="94000"/>
              </a:lnSpc>
              <a:spcBef>
                <a:spcPts val="1000"/>
              </a:spcBef>
              <a:spcAft>
                <a:spcPts val="200"/>
              </a:spcAft>
              <a:buFont typeface="Franklin Gothic Book" panose="020B0503020102020204" pitchFamily="34" charset="0"/>
              <a:buNone/>
              <a:defRPr sz="1100" kern="1200" baseline="0">
                <a:solidFill>
                  <a:srgbClr val="666666"/>
                </a:solidFill>
                <a:latin typeface="+mn-lt"/>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1100" i="1" kern="1200" baseline="0">
                <a:solidFill>
                  <a:srgbClr val="1B1A19"/>
                </a:solidFill>
                <a:latin typeface="+mn-lt"/>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1050" kern="1200" baseline="0">
                <a:solidFill>
                  <a:srgbClr val="1B1A19"/>
                </a:solidFill>
                <a:latin typeface="+mn-lt"/>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1050" i="1" kern="1200" baseline="0">
                <a:solidFill>
                  <a:srgbClr val="1B1A19"/>
                </a:solidFill>
                <a:latin typeface="+mn-lt"/>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rgbClr val="1B1A19"/>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1300"/>
              <a:t>From this analysis Cascades appears to be the most likely potential interloper on this deal, and they would likely finance it with 100% cash. However, Schweitzer-Mauduit or Glatfelter might also be interested if they could realize larger synergies from the transaction.</a:t>
            </a:r>
          </a:p>
          <a:p>
            <a:r>
              <a:rPr lang="en-US" sz="1300"/>
              <a:t>It is clear Domtar has the most to gain from going through with this transaction.</a:t>
            </a:r>
          </a:p>
        </p:txBody>
      </p:sp>
      <p:cxnSp>
        <p:nvCxnSpPr>
          <p:cNvPr id="24" name="Straight Connector 23">
            <a:extLst>
              <a:ext uri="{FF2B5EF4-FFF2-40B4-BE49-F238E27FC236}">
                <a16:creationId xmlns:a16="http://schemas.microsoft.com/office/drawing/2014/main" id="{36E45075-5F7B-B74E-A45A-ADE227A70648}"/>
              </a:ext>
            </a:extLst>
          </p:cNvPr>
          <p:cNvCxnSpPr>
            <a:cxnSpLocks/>
          </p:cNvCxnSpPr>
          <p:nvPr/>
        </p:nvCxnSpPr>
        <p:spPr>
          <a:xfrm>
            <a:off x="1694211" y="4179032"/>
            <a:ext cx="10108392" cy="0"/>
          </a:xfrm>
          <a:prstGeom prst="line">
            <a:avLst/>
          </a:prstGeom>
          <a:ln w="57150">
            <a:solidFill>
              <a:srgbClr val="EFEFE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AD61E85-281F-A24A-820D-DE4104C290B1}"/>
              </a:ext>
            </a:extLst>
          </p:cNvPr>
          <p:cNvCxnSpPr>
            <a:cxnSpLocks/>
          </p:cNvCxnSpPr>
          <p:nvPr/>
        </p:nvCxnSpPr>
        <p:spPr>
          <a:xfrm>
            <a:off x="1694211" y="4995461"/>
            <a:ext cx="10108392" cy="0"/>
          </a:xfrm>
          <a:prstGeom prst="line">
            <a:avLst/>
          </a:prstGeom>
          <a:ln w="57150">
            <a:solidFill>
              <a:srgbClr val="EFEFE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DDC3CB5-A89F-CF43-8C5D-F9067FA38150}"/>
              </a:ext>
            </a:extLst>
          </p:cNvPr>
          <p:cNvCxnSpPr>
            <a:cxnSpLocks/>
          </p:cNvCxnSpPr>
          <p:nvPr/>
        </p:nvCxnSpPr>
        <p:spPr>
          <a:xfrm>
            <a:off x="1672440" y="5855432"/>
            <a:ext cx="10108392" cy="0"/>
          </a:xfrm>
          <a:prstGeom prst="line">
            <a:avLst/>
          </a:prstGeom>
          <a:ln w="57150">
            <a:solidFill>
              <a:srgbClr val="EFEFEF"/>
            </a:solidFill>
          </a:ln>
        </p:spPr>
        <p:style>
          <a:lnRef idx="1">
            <a:schemeClr val="accent1"/>
          </a:lnRef>
          <a:fillRef idx="0">
            <a:schemeClr val="accent1"/>
          </a:fillRef>
          <a:effectRef idx="0">
            <a:schemeClr val="accent1"/>
          </a:effectRef>
          <a:fontRef idx="minor">
            <a:schemeClr val="tx1"/>
          </a:fontRef>
        </p:style>
      </p:cxnSp>
      <p:sp>
        <p:nvSpPr>
          <p:cNvPr id="29" name="Content Placeholder 4">
            <a:extLst>
              <a:ext uri="{FF2B5EF4-FFF2-40B4-BE49-F238E27FC236}">
                <a16:creationId xmlns:a16="http://schemas.microsoft.com/office/drawing/2014/main" id="{0791B4DD-B065-BF4D-9B4E-A089514F34D3}"/>
              </a:ext>
            </a:extLst>
          </p:cNvPr>
          <p:cNvSpPr txBox="1">
            <a:spLocks/>
          </p:cNvSpPr>
          <p:nvPr/>
        </p:nvSpPr>
        <p:spPr>
          <a:xfrm>
            <a:off x="1591589" y="1891771"/>
            <a:ext cx="1665514" cy="385520"/>
          </a:xfrm>
          <a:prstGeom prst="rect">
            <a:avLst/>
          </a:prstGeom>
        </p:spPr>
        <p:txBody>
          <a:bodyPr vert="horz" lIns="91440" tIns="45720" rIns="91440" bIns="45720" rtlCol="0">
            <a:noAutofit/>
          </a:bodyPr>
          <a:lstStyle>
            <a:lvl1pPr marL="0" indent="0" algn="l" defTabSz="914400" rtl="0" eaLnBrk="1" latinLnBrk="0" hangingPunct="1">
              <a:lnSpc>
                <a:spcPct val="94000"/>
              </a:lnSpc>
              <a:spcBef>
                <a:spcPts val="1000"/>
              </a:spcBef>
              <a:spcAft>
                <a:spcPts val="200"/>
              </a:spcAft>
              <a:buFont typeface="Franklin Gothic Book" panose="020B0503020102020204" pitchFamily="34" charset="0"/>
              <a:buNone/>
              <a:defRPr sz="1100" kern="1200" baseline="0">
                <a:solidFill>
                  <a:srgbClr val="666666"/>
                </a:solidFill>
                <a:latin typeface="+mn-lt"/>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1100" i="1" kern="1200" baseline="0">
                <a:solidFill>
                  <a:srgbClr val="1B1A19"/>
                </a:solidFill>
                <a:latin typeface="+mn-lt"/>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1050" kern="1200" baseline="0">
                <a:solidFill>
                  <a:srgbClr val="1B1A19"/>
                </a:solidFill>
                <a:latin typeface="+mn-lt"/>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1050" i="1" kern="1200" baseline="0">
                <a:solidFill>
                  <a:srgbClr val="1B1A19"/>
                </a:solidFill>
                <a:latin typeface="+mn-lt"/>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rgbClr val="1B1A19"/>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1050" i="1">
                <a:solidFill>
                  <a:srgbClr val="1B1A19"/>
                </a:solidFill>
              </a:rPr>
              <a:t>($ in Millions)</a:t>
            </a:r>
          </a:p>
        </p:txBody>
      </p:sp>
    </p:spTree>
    <p:extLst>
      <p:ext uri="{BB962C8B-B14F-4D97-AF65-F5344CB8AC3E}">
        <p14:creationId xmlns:p14="http://schemas.microsoft.com/office/powerpoint/2010/main" val="3154405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B4283-F7F7-AE4A-885A-39FC6B785A36}"/>
              </a:ext>
            </a:extLst>
          </p:cNvPr>
          <p:cNvSpPr>
            <a:spLocks noGrp="1"/>
          </p:cNvSpPr>
          <p:nvPr>
            <p:ph sz="half" idx="1"/>
          </p:nvPr>
        </p:nvSpPr>
        <p:spPr>
          <a:xfrm>
            <a:off x="3251888" y="1487962"/>
            <a:ext cx="6058347" cy="4824635"/>
          </a:xfrm>
        </p:spPr>
        <p:txBody>
          <a:bodyPr>
            <a:normAutofit fontScale="92500" lnSpcReduction="20000"/>
          </a:bodyPr>
          <a:lstStyle/>
          <a:p>
            <a:pPr marL="987552" lvl="1" indent="-457200">
              <a:lnSpc>
                <a:spcPct val="150000"/>
              </a:lnSpc>
              <a:buFont typeface="+mj-lt"/>
              <a:buAutoNum type="arabicPeriod"/>
            </a:pPr>
            <a:r>
              <a:rPr lang="en-US" sz="1800" i="0">
                <a:solidFill>
                  <a:srgbClr val="666566"/>
                </a:solidFill>
                <a:latin typeface="+mj-lt"/>
                <a:cs typeface="Arial" panose="020B0604020202020204" pitchFamily="34" charset="0"/>
              </a:rPr>
              <a:t>    Executive Summary</a:t>
            </a:r>
          </a:p>
          <a:p>
            <a:pPr marL="987552" lvl="1" indent="-457200">
              <a:lnSpc>
                <a:spcPct val="150000"/>
              </a:lnSpc>
              <a:buFont typeface="+mj-lt"/>
              <a:buAutoNum type="arabicPeriod"/>
            </a:pPr>
            <a:r>
              <a:rPr lang="en-US" sz="1800" i="0">
                <a:solidFill>
                  <a:srgbClr val="666666"/>
                </a:solidFill>
              </a:rPr>
              <a:t>    Neenah Business Overview</a:t>
            </a:r>
          </a:p>
          <a:p>
            <a:pPr marL="987552" lvl="1" indent="-457200">
              <a:lnSpc>
                <a:spcPct val="150000"/>
              </a:lnSpc>
              <a:buFont typeface="+mj-lt"/>
              <a:buAutoNum type="arabicPeriod"/>
            </a:pPr>
            <a:r>
              <a:rPr lang="en-US" sz="1800" i="0">
                <a:solidFill>
                  <a:srgbClr val="666666"/>
                </a:solidFill>
              </a:rPr>
              <a:t>    Public Market Perspectives</a:t>
            </a:r>
          </a:p>
          <a:p>
            <a:pPr marL="987552" lvl="1" indent="-457200">
              <a:lnSpc>
                <a:spcPct val="150000"/>
              </a:lnSpc>
              <a:buFont typeface="+mj-lt"/>
              <a:buAutoNum type="arabicPeriod"/>
            </a:pPr>
            <a:r>
              <a:rPr lang="en-US" sz="1800" i="0">
                <a:solidFill>
                  <a:srgbClr val="666666"/>
                </a:solidFill>
              </a:rPr>
              <a:t>    Preliminary Views on Valuation</a:t>
            </a:r>
          </a:p>
          <a:p>
            <a:pPr marL="987552" lvl="1" indent="-457200">
              <a:lnSpc>
                <a:spcPct val="150000"/>
              </a:lnSpc>
              <a:buFont typeface="+mj-lt"/>
              <a:buAutoNum type="arabicPeriod"/>
            </a:pPr>
            <a:r>
              <a:rPr lang="en-US" sz="1800" i="0">
                <a:solidFill>
                  <a:srgbClr val="666666"/>
                </a:solidFill>
              </a:rPr>
              <a:t>    Domtar / Neenah Illustrative Combination</a:t>
            </a:r>
          </a:p>
          <a:p>
            <a:pPr marL="987552" lvl="1" indent="-457200">
              <a:lnSpc>
                <a:spcPct val="150000"/>
              </a:lnSpc>
              <a:buFont typeface="+mj-lt"/>
              <a:buAutoNum type="arabicPeriod"/>
            </a:pPr>
            <a:r>
              <a:rPr lang="en-US" sz="1800" i="0">
                <a:solidFill>
                  <a:srgbClr val="666666"/>
                </a:solidFill>
              </a:rPr>
              <a:t>    Potential Interloper Analysis</a:t>
            </a:r>
          </a:p>
          <a:p>
            <a:pPr marL="987552" lvl="1" indent="-457200">
              <a:lnSpc>
                <a:spcPct val="150000"/>
              </a:lnSpc>
              <a:buFont typeface="+mj-lt"/>
              <a:buAutoNum type="arabicPeriod"/>
            </a:pPr>
            <a:endParaRPr lang="en-US" sz="1800" i="0">
              <a:solidFill>
                <a:srgbClr val="666666"/>
              </a:solidFill>
            </a:endParaRPr>
          </a:p>
          <a:p>
            <a:pPr marL="530352" lvl="1" indent="0">
              <a:lnSpc>
                <a:spcPct val="150000"/>
              </a:lnSpc>
              <a:buNone/>
            </a:pPr>
            <a:r>
              <a:rPr lang="en-US" sz="1800" i="0">
                <a:solidFill>
                  <a:srgbClr val="666666"/>
                </a:solidFill>
              </a:rPr>
              <a:t>Appendix - Supporting Valuation Materials</a:t>
            </a:r>
          </a:p>
          <a:p>
            <a:pPr marL="873252" lvl="1" indent="-342900">
              <a:lnSpc>
                <a:spcPct val="150000"/>
              </a:lnSpc>
              <a:buAutoNum type="alphaUcPeriod"/>
            </a:pPr>
            <a:r>
              <a:rPr lang="en-US" sz="1800" b="1" i="0">
                <a:solidFill>
                  <a:srgbClr val="1B1A19"/>
                </a:solidFill>
                <a:latin typeface="Arial" panose="020B0604020202020204" pitchFamily="34" charset="0"/>
                <a:cs typeface="Arial" panose="020B0604020202020204" pitchFamily="34" charset="0"/>
              </a:rPr>
              <a:t>    Detailed Trading Comps</a:t>
            </a:r>
          </a:p>
          <a:p>
            <a:pPr marL="873252" lvl="1" indent="-342900">
              <a:lnSpc>
                <a:spcPct val="150000"/>
              </a:lnSpc>
              <a:buFont typeface="Franklin Gothic Book" panose="020B0503020102020204" pitchFamily="34" charset="0"/>
              <a:buAutoNum type="alphaUcPeriod"/>
            </a:pPr>
            <a:r>
              <a:rPr lang="en-US" sz="1800" i="0">
                <a:solidFill>
                  <a:srgbClr val="666666"/>
                </a:solidFill>
              </a:rPr>
              <a:t>    Neenah WACC Analysis</a:t>
            </a:r>
          </a:p>
          <a:p>
            <a:pPr marL="873252" lvl="1" indent="-342900">
              <a:lnSpc>
                <a:spcPct val="150000"/>
              </a:lnSpc>
              <a:buFont typeface="Franklin Gothic Book" panose="020B0503020102020204" pitchFamily="34" charset="0"/>
              <a:buAutoNum type="alphaUcPeriod"/>
            </a:pPr>
            <a:r>
              <a:rPr lang="en-US" sz="1800" i="0">
                <a:solidFill>
                  <a:srgbClr val="676666"/>
                </a:solidFill>
                <a:cs typeface="Arial" panose="020B0604020202020204" pitchFamily="34" charset="0"/>
              </a:rPr>
              <a:t>    Proforma Income Statement</a:t>
            </a:r>
            <a:endParaRPr lang="en-US" sz="1800" i="0">
              <a:solidFill>
                <a:srgbClr val="666666"/>
              </a:solidFill>
            </a:endParaRPr>
          </a:p>
        </p:txBody>
      </p:sp>
      <p:sp>
        <p:nvSpPr>
          <p:cNvPr id="3" name="Text Placeholder 2">
            <a:extLst>
              <a:ext uri="{FF2B5EF4-FFF2-40B4-BE49-F238E27FC236}">
                <a16:creationId xmlns:a16="http://schemas.microsoft.com/office/drawing/2014/main" id="{9C099068-9903-3642-A380-C95ED9FE8FE0}"/>
              </a:ext>
            </a:extLst>
          </p:cNvPr>
          <p:cNvSpPr>
            <a:spLocks noGrp="1"/>
          </p:cNvSpPr>
          <p:nvPr>
            <p:ph type="body" sz="quarter" idx="14"/>
          </p:nvPr>
        </p:nvSpPr>
        <p:spPr/>
        <p:txBody>
          <a:bodyPr>
            <a:normAutofit fontScale="92500" lnSpcReduction="10000"/>
          </a:bodyPr>
          <a:lstStyle/>
          <a:p>
            <a:endParaRPr lang="en-US"/>
          </a:p>
        </p:txBody>
      </p:sp>
      <p:sp>
        <p:nvSpPr>
          <p:cNvPr id="4" name="Slide Number Placeholder 3">
            <a:extLst>
              <a:ext uri="{FF2B5EF4-FFF2-40B4-BE49-F238E27FC236}">
                <a16:creationId xmlns:a16="http://schemas.microsoft.com/office/drawing/2014/main" id="{C4250664-88FC-FB49-9BF8-07542C6FC740}"/>
              </a:ext>
            </a:extLst>
          </p:cNvPr>
          <p:cNvSpPr>
            <a:spLocks noGrp="1"/>
          </p:cNvSpPr>
          <p:nvPr>
            <p:ph type="sldNum" sz="quarter" idx="12"/>
          </p:nvPr>
        </p:nvSpPr>
        <p:spPr/>
        <p:txBody>
          <a:bodyPr/>
          <a:lstStyle/>
          <a:p>
            <a:fld id="{69E57DC2-970A-4B3E-BB1C-7A09969E49DF}" type="slidenum">
              <a:rPr lang="en-US" smtClean="0"/>
              <a:pPr/>
              <a:t>42</a:t>
            </a:fld>
            <a:endParaRPr lang="en-US"/>
          </a:p>
        </p:txBody>
      </p:sp>
      <p:sp>
        <p:nvSpPr>
          <p:cNvPr id="5" name="Title 4">
            <a:extLst>
              <a:ext uri="{FF2B5EF4-FFF2-40B4-BE49-F238E27FC236}">
                <a16:creationId xmlns:a16="http://schemas.microsoft.com/office/drawing/2014/main" id="{1C19C0B2-BAB0-504A-95B9-133D2F210B7D}"/>
              </a:ext>
            </a:extLst>
          </p:cNvPr>
          <p:cNvSpPr>
            <a:spLocks noGrp="1"/>
          </p:cNvSpPr>
          <p:nvPr>
            <p:ph type="title"/>
          </p:nvPr>
        </p:nvSpPr>
        <p:spPr/>
        <p:txBody>
          <a:bodyPr>
            <a:normAutofit fontScale="90000"/>
          </a:bodyPr>
          <a:lstStyle/>
          <a:p>
            <a:r>
              <a:rPr lang="en-US"/>
              <a:t>Table of Contents</a:t>
            </a:r>
          </a:p>
        </p:txBody>
      </p:sp>
    </p:spTree>
    <p:extLst>
      <p:ext uri="{BB962C8B-B14F-4D97-AF65-F5344CB8AC3E}">
        <p14:creationId xmlns:p14="http://schemas.microsoft.com/office/powerpoint/2010/main" val="3822088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213A1-4AB1-0B4E-A41F-581F20F101B5}"/>
              </a:ext>
            </a:extLst>
          </p:cNvPr>
          <p:cNvSpPr>
            <a:spLocks noGrp="1"/>
          </p:cNvSpPr>
          <p:nvPr>
            <p:ph type="body" sz="quarter" idx="14"/>
          </p:nvPr>
        </p:nvSpPr>
        <p:spPr/>
        <p:txBody>
          <a:bodyPr>
            <a:normAutofit fontScale="92500" lnSpcReduction="10000"/>
          </a:bodyPr>
          <a:lstStyle/>
          <a:p>
            <a:r>
              <a:rPr lang="en-US"/>
              <a:t>Detailed Trading Comps</a:t>
            </a:r>
          </a:p>
        </p:txBody>
      </p:sp>
      <p:sp>
        <p:nvSpPr>
          <p:cNvPr id="3" name="Slide Number Placeholder 2">
            <a:extLst>
              <a:ext uri="{FF2B5EF4-FFF2-40B4-BE49-F238E27FC236}">
                <a16:creationId xmlns:a16="http://schemas.microsoft.com/office/drawing/2014/main" id="{C8A9D869-4978-D14E-9536-985BB0EF0127}"/>
              </a:ext>
            </a:extLst>
          </p:cNvPr>
          <p:cNvSpPr>
            <a:spLocks noGrp="1"/>
          </p:cNvSpPr>
          <p:nvPr>
            <p:ph type="sldNum" sz="quarter" idx="12"/>
          </p:nvPr>
        </p:nvSpPr>
        <p:spPr/>
        <p:txBody>
          <a:bodyPr/>
          <a:lstStyle/>
          <a:p>
            <a:fld id="{69E57DC2-970A-4B3E-BB1C-7A09969E49DF}" type="slidenum">
              <a:rPr lang="en-US" smtClean="0"/>
              <a:pPr/>
              <a:t>43</a:t>
            </a:fld>
            <a:endParaRPr lang="en-US"/>
          </a:p>
        </p:txBody>
      </p:sp>
      <p:sp>
        <p:nvSpPr>
          <p:cNvPr id="4" name="Title 3">
            <a:extLst>
              <a:ext uri="{FF2B5EF4-FFF2-40B4-BE49-F238E27FC236}">
                <a16:creationId xmlns:a16="http://schemas.microsoft.com/office/drawing/2014/main" id="{1DEF75DA-228C-A24B-BA1E-247744F9C15A}"/>
              </a:ext>
            </a:extLst>
          </p:cNvPr>
          <p:cNvSpPr>
            <a:spLocks noGrp="1"/>
          </p:cNvSpPr>
          <p:nvPr>
            <p:ph type="title"/>
          </p:nvPr>
        </p:nvSpPr>
        <p:spPr/>
        <p:txBody>
          <a:bodyPr>
            <a:normAutofit fontScale="90000"/>
          </a:bodyPr>
          <a:lstStyle/>
          <a:p>
            <a:r>
              <a:rPr lang="en-US"/>
              <a:t>Comparable Companies Analysis</a:t>
            </a:r>
          </a:p>
        </p:txBody>
      </p:sp>
      <p:sp>
        <p:nvSpPr>
          <p:cNvPr id="6" name="Text Placeholder 5">
            <a:extLst>
              <a:ext uri="{FF2B5EF4-FFF2-40B4-BE49-F238E27FC236}">
                <a16:creationId xmlns:a16="http://schemas.microsoft.com/office/drawing/2014/main" id="{C1012743-CBF8-A146-A223-0EA502D241D5}"/>
              </a:ext>
            </a:extLst>
          </p:cNvPr>
          <p:cNvSpPr>
            <a:spLocks noGrp="1"/>
          </p:cNvSpPr>
          <p:nvPr>
            <p:ph type="body" sz="quarter" idx="15"/>
          </p:nvPr>
        </p:nvSpPr>
        <p:spPr/>
        <p:txBody>
          <a:bodyPr>
            <a:normAutofit fontScale="85000" lnSpcReduction="20000"/>
          </a:bodyPr>
          <a:lstStyle/>
          <a:p>
            <a:r>
              <a:rPr lang="en-US"/>
              <a:t>Trading Statistics</a:t>
            </a:r>
          </a:p>
        </p:txBody>
      </p:sp>
      <p:pic>
        <p:nvPicPr>
          <p:cNvPr id="12" name="Content Placeholder 11" descr="A screenshot of a cell phone&#10;&#10;Description automatically generated">
            <a:extLst>
              <a:ext uri="{FF2B5EF4-FFF2-40B4-BE49-F238E27FC236}">
                <a16:creationId xmlns:a16="http://schemas.microsoft.com/office/drawing/2014/main" id="{0B82F5CC-6332-A542-AB35-0B64ADA8F75B}"/>
              </a:ext>
            </a:extLst>
          </p:cNvPr>
          <p:cNvPicPr>
            <a:picLocks noGrp="1" noChangeAspect="1"/>
          </p:cNvPicPr>
          <p:nvPr>
            <p:ph sz="half" idx="1"/>
          </p:nvPr>
        </p:nvPicPr>
        <p:blipFill>
          <a:blip r:embed="rId2"/>
          <a:stretch>
            <a:fillRect/>
          </a:stretch>
        </p:blipFill>
        <p:spPr>
          <a:xfrm>
            <a:off x="255254" y="1570419"/>
            <a:ext cx="11676063" cy="4906763"/>
          </a:xfrm>
        </p:spPr>
      </p:pic>
    </p:spTree>
    <p:extLst>
      <p:ext uri="{BB962C8B-B14F-4D97-AF65-F5344CB8AC3E}">
        <p14:creationId xmlns:p14="http://schemas.microsoft.com/office/powerpoint/2010/main" val="3930361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213A1-4AB1-0B4E-A41F-581F20F101B5}"/>
              </a:ext>
            </a:extLst>
          </p:cNvPr>
          <p:cNvSpPr>
            <a:spLocks noGrp="1"/>
          </p:cNvSpPr>
          <p:nvPr>
            <p:ph type="body" sz="quarter" idx="14"/>
          </p:nvPr>
        </p:nvSpPr>
        <p:spPr/>
        <p:txBody>
          <a:bodyPr>
            <a:normAutofit fontScale="92500" lnSpcReduction="10000"/>
          </a:bodyPr>
          <a:lstStyle/>
          <a:p>
            <a:r>
              <a:rPr lang="en-US"/>
              <a:t>Detailed Trading Comps</a:t>
            </a:r>
          </a:p>
        </p:txBody>
      </p:sp>
      <p:sp>
        <p:nvSpPr>
          <p:cNvPr id="3" name="Slide Number Placeholder 2">
            <a:extLst>
              <a:ext uri="{FF2B5EF4-FFF2-40B4-BE49-F238E27FC236}">
                <a16:creationId xmlns:a16="http://schemas.microsoft.com/office/drawing/2014/main" id="{C8A9D869-4978-D14E-9536-985BB0EF0127}"/>
              </a:ext>
            </a:extLst>
          </p:cNvPr>
          <p:cNvSpPr>
            <a:spLocks noGrp="1"/>
          </p:cNvSpPr>
          <p:nvPr>
            <p:ph type="sldNum" sz="quarter" idx="12"/>
          </p:nvPr>
        </p:nvSpPr>
        <p:spPr/>
        <p:txBody>
          <a:bodyPr/>
          <a:lstStyle/>
          <a:p>
            <a:fld id="{69E57DC2-970A-4B3E-BB1C-7A09969E49DF}" type="slidenum">
              <a:rPr lang="en-US" smtClean="0"/>
              <a:pPr/>
              <a:t>44</a:t>
            </a:fld>
            <a:endParaRPr lang="en-US"/>
          </a:p>
        </p:txBody>
      </p:sp>
      <p:sp>
        <p:nvSpPr>
          <p:cNvPr id="4" name="Title 3">
            <a:extLst>
              <a:ext uri="{FF2B5EF4-FFF2-40B4-BE49-F238E27FC236}">
                <a16:creationId xmlns:a16="http://schemas.microsoft.com/office/drawing/2014/main" id="{1DEF75DA-228C-A24B-BA1E-247744F9C15A}"/>
              </a:ext>
            </a:extLst>
          </p:cNvPr>
          <p:cNvSpPr>
            <a:spLocks noGrp="1"/>
          </p:cNvSpPr>
          <p:nvPr>
            <p:ph type="title"/>
          </p:nvPr>
        </p:nvSpPr>
        <p:spPr/>
        <p:txBody>
          <a:bodyPr>
            <a:normAutofit fontScale="90000"/>
          </a:bodyPr>
          <a:lstStyle/>
          <a:p>
            <a:r>
              <a:rPr lang="en-US"/>
              <a:t>Comparable Companies Analysis</a:t>
            </a:r>
          </a:p>
        </p:txBody>
      </p:sp>
      <p:sp>
        <p:nvSpPr>
          <p:cNvPr id="6" name="Text Placeholder 5">
            <a:extLst>
              <a:ext uri="{FF2B5EF4-FFF2-40B4-BE49-F238E27FC236}">
                <a16:creationId xmlns:a16="http://schemas.microsoft.com/office/drawing/2014/main" id="{C1012743-CBF8-A146-A223-0EA502D241D5}"/>
              </a:ext>
            </a:extLst>
          </p:cNvPr>
          <p:cNvSpPr>
            <a:spLocks noGrp="1"/>
          </p:cNvSpPr>
          <p:nvPr>
            <p:ph type="body" sz="quarter" idx="15"/>
          </p:nvPr>
        </p:nvSpPr>
        <p:spPr/>
        <p:txBody>
          <a:bodyPr>
            <a:normAutofit fontScale="85000" lnSpcReduction="20000"/>
          </a:bodyPr>
          <a:lstStyle/>
          <a:p>
            <a:r>
              <a:rPr lang="en-US"/>
              <a:t>Trading Statistics</a:t>
            </a:r>
          </a:p>
        </p:txBody>
      </p:sp>
      <p:pic>
        <p:nvPicPr>
          <p:cNvPr id="9" name="Content Placeholder 8" descr="A screenshot of a cell phone&#10;&#10;Description automatically generated">
            <a:extLst>
              <a:ext uri="{FF2B5EF4-FFF2-40B4-BE49-F238E27FC236}">
                <a16:creationId xmlns:a16="http://schemas.microsoft.com/office/drawing/2014/main" id="{70AA1077-78F5-2242-9904-B3720FFA4841}"/>
              </a:ext>
            </a:extLst>
          </p:cNvPr>
          <p:cNvPicPr>
            <a:picLocks noGrp="1" noChangeAspect="1"/>
          </p:cNvPicPr>
          <p:nvPr>
            <p:ph sz="half" idx="1"/>
          </p:nvPr>
        </p:nvPicPr>
        <p:blipFill>
          <a:blip r:embed="rId2"/>
          <a:stretch>
            <a:fillRect/>
          </a:stretch>
        </p:blipFill>
        <p:spPr>
          <a:xfrm>
            <a:off x="199199" y="1570403"/>
            <a:ext cx="11732118" cy="4701831"/>
          </a:xfrm>
        </p:spPr>
      </p:pic>
    </p:spTree>
    <p:extLst>
      <p:ext uri="{BB962C8B-B14F-4D97-AF65-F5344CB8AC3E}">
        <p14:creationId xmlns:p14="http://schemas.microsoft.com/office/powerpoint/2010/main" val="3168317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213A1-4AB1-0B4E-A41F-581F20F101B5}"/>
              </a:ext>
            </a:extLst>
          </p:cNvPr>
          <p:cNvSpPr>
            <a:spLocks noGrp="1"/>
          </p:cNvSpPr>
          <p:nvPr>
            <p:ph type="body" sz="quarter" idx="14"/>
          </p:nvPr>
        </p:nvSpPr>
        <p:spPr/>
        <p:txBody>
          <a:bodyPr>
            <a:normAutofit fontScale="92500" lnSpcReduction="10000"/>
          </a:bodyPr>
          <a:lstStyle/>
          <a:p>
            <a:r>
              <a:rPr lang="en-US"/>
              <a:t>Detailed Trading Comps</a:t>
            </a:r>
          </a:p>
        </p:txBody>
      </p:sp>
      <p:sp>
        <p:nvSpPr>
          <p:cNvPr id="3" name="Slide Number Placeholder 2">
            <a:extLst>
              <a:ext uri="{FF2B5EF4-FFF2-40B4-BE49-F238E27FC236}">
                <a16:creationId xmlns:a16="http://schemas.microsoft.com/office/drawing/2014/main" id="{C8A9D869-4978-D14E-9536-985BB0EF0127}"/>
              </a:ext>
            </a:extLst>
          </p:cNvPr>
          <p:cNvSpPr>
            <a:spLocks noGrp="1"/>
          </p:cNvSpPr>
          <p:nvPr>
            <p:ph type="sldNum" sz="quarter" idx="12"/>
          </p:nvPr>
        </p:nvSpPr>
        <p:spPr/>
        <p:txBody>
          <a:bodyPr/>
          <a:lstStyle/>
          <a:p>
            <a:fld id="{69E57DC2-970A-4B3E-BB1C-7A09969E49DF}" type="slidenum">
              <a:rPr lang="en-US" smtClean="0"/>
              <a:pPr/>
              <a:t>45</a:t>
            </a:fld>
            <a:endParaRPr lang="en-US"/>
          </a:p>
        </p:txBody>
      </p:sp>
      <p:sp>
        <p:nvSpPr>
          <p:cNvPr id="4" name="Title 3">
            <a:extLst>
              <a:ext uri="{FF2B5EF4-FFF2-40B4-BE49-F238E27FC236}">
                <a16:creationId xmlns:a16="http://schemas.microsoft.com/office/drawing/2014/main" id="{1DEF75DA-228C-A24B-BA1E-247744F9C15A}"/>
              </a:ext>
            </a:extLst>
          </p:cNvPr>
          <p:cNvSpPr>
            <a:spLocks noGrp="1"/>
          </p:cNvSpPr>
          <p:nvPr>
            <p:ph type="title"/>
          </p:nvPr>
        </p:nvSpPr>
        <p:spPr/>
        <p:txBody>
          <a:bodyPr>
            <a:normAutofit fontScale="90000"/>
          </a:bodyPr>
          <a:lstStyle/>
          <a:p>
            <a:r>
              <a:rPr lang="en-US"/>
              <a:t>Comparable Companies Analysis</a:t>
            </a:r>
          </a:p>
        </p:txBody>
      </p:sp>
      <p:sp>
        <p:nvSpPr>
          <p:cNvPr id="6" name="Text Placeholder 5">
            <a:extLst>
              <a:ext uri="{FF2B5EF4-FFF2-40B4-BE49-F238E27FC236}">
                <a16:creationId xmlns:a16="http://schemas.microsoft.com/office/drawing/2014/main" id="{C1012743-CBF8-A146-A223-0EA502D241D5}"/>
              </a:ext>
            </a:extLst>
          </p:cNvPr>
          <p:cNvSpPr>
            <a:spLocks noGrp="1"/>
          </p:cNvSpPr>
          <p:nvPr>
            <p:ph type="body" sz="quarter" idx="15"/>
          </p:nvPr>
        </p:nvSpPr>
        <p:spPr/>
        <p:txBody>
          <a:bodyPr>
            <a:normAutofit fontScale="85000" lnSpcReduction="20000"/>
          </a:bodyPr>
          <a:lstStyle/>
          <a:p>
            <a:r>
              <a:rPr lang="en-US"/>
              <a:t>Trading Statistics</a:t>
            </a:r>
          </a:p>
        </p:txBody>
      </p:sp>
      <p:pic>
        <p:nvPicPr>
          <p:cNvPr id="10" name="Content Placeholder 9" descr="A screenshot of a cell phone&#10;&#10;Description automatically generated">
            <a:extLst>
              <a:ext uri="{FF2B5EF4-FFF2-40B4-BE49-F238E27FC236}">
                <a16:creationId xmlns:a16="http://schemas.microsoft.com/office/drawing/2014/main" id="{EAF1CB38-161E-CE42-A58C-4D9599FF9467}"/>
              </a:ext>
            </a:extLst>
          </p:cNvPr>
          <p:cNvPicPr>
            <a:picLocks noGrp="1" noChangeAspect="1"/>
          </p:cNvPicPr>
          <p:nvPr>
            <p:ph sz="half" idx="1"/>
          </p:nvPr>
        </p:nvPicPr>
        <p:blipFill>
          <a:blip r:embed="rId2"/>
          <a:stretch>
            <a:fillRect/>
          </a:stretch>
        </p:blipFill>
        <p:spPr>
          <a:xfrm>
            <a:off x="168508" y="1572517"/>
            <a:ext cx="9532983" cy="5083175"/>
          </a:xfrm>
        </p:spPr>
      </p:pic>
    </p:spTree>
    <p:extLst>
      <p:ext uri="{BB962C8B-B14F-4D97-AF65-F5344CB8AC3E}">
        <p14:creationId xmlns:p14="http://schemas.microsoft.com/office/powerpoint/2010/main" val="1084797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B4283-F7F7-AE4A-885A-39FC6B785A36}"/>
              </a:ext>
            </a:extLst>
          </p:cNvPr>
          <p:cNvSpPr>
            <a:spLocks noGrp="1"/>
          </p:cNvSpPr>
          <p:nvPr>
            <p:ph sz="half" idx="1"/>
          </p:nvPr>
        </p:nvSpPr>
        <p:spPr>
          <a:xfrm>
            <a:off x="3251888" y="1487962"/>
            <a:ext cx="6058347" cy="4824635"/>
          </a:xfrm>
        </p:spPr>
        <p:txBody>
          <a:bodyPr>
            <a:normAutofit fontScale="92500" lnSpcReduction="20000"/>
          </a:bodyPr>
          <a:lstStyle/>
          <a:p>
            <a:pPr marL="987552" lvl="1" indent="-457200">
              <a:lnSpc>
                <a:spcPct val="150000"/>
              </a:lnSpc>
              <a:buFont typeface="+mj-lt"/>
              <a:buAutoNum type="arabicPeriod"/>
            </a:pPr>
            <a:r>
              <a:rPr lang="en-US" sz="1800" i="0">
                <a:solidFill>
                  <a:srgbClr val="666566"/>
                </a:solidFill>
                <a:latin typeface="+mj-lt"/>
                <a:cs typeface="Arial" panose="020B0604020202020204" pitchFamily="34" charset="0"/>
              </a:rPr>
              <a:t>    Executive Summary</a:t>
            </a:r>
          </a:p>
          <a:p>
            <a:pPr marL="987552" lvl="1" indent="-457200">
              <a:lnSpc>
                <a:spcPct val="150000"/>
              </a:lnSpc>
              <a:buFont typeface="+mj-lt"/>
              <a:buAutoNum type="arabicPeriod"/>
            </a:pPr>
            <a:r>
              <a:rPr lang="en-US" sz="1800" i="0">
                <a:solidFill>
                  <a:srgbClr val="666666"/>
                </a:solidFill>
              </a:rPr>
              <a:t>    Neenah Business Overview</a:t>
            </a:r>
          </a:p>
          <a:p>
            <a:pPr marL="987552" lvl="1" indent="-457200">
              <a:lnSpc>
                <a:spcPct val="150000"/>
              </a:lnSpc>
              <a:buFont typeface="+mj-lt"/>
              <a:buAutoNum type="arabicPeriod"/>
            </a:pPr>
            <a:r>
              <a:rPr lang="en-US" sz="1800" i="0">
                <a:solidFill>
                  <a:srgbClr val="666666"/>
                </a:solidFill>
              </a:rPr>
              <a:t>    Public Market Perspectives</a:t>
            </a:r>
          </a:p>
          <a:p>
            <a:pPr marL="987552" lvl="1" indent="-457200">
              <a:lnSpc>
                <a:spcPct val="150000"/>
              </a:lnSpc>
              <a:buFont typeface="+mj-lt"/>
              <a:buAutoNum type="arabicPeriod"/>
            </a:pPr>
            <a:r>
              <a:rPr lang="en-US" sz="1800" i="0">
                <a:solidFill>
                  <a:srgbClr val="666666"/>
                </a:solidFill>
              </a:rPr>
              <a:t>    Preliminary Views on Valuation</a:t>
            </a:r>
          </a:p>
          <a:p>
            <a:pPr marL="987552" lvl="1" indent="-457200">
              <a:lnSpc>
                <a:spcPct val="150000"/>
              </a:lnSpc>
              <a:buFont typeface="+mj-lt"/>
              <a:buAutoNum type="arabicPeriod"/>
            </a:pPr>
            <a:r>
              <a:rPr lang="en-US" sz="1800" i="0">
                <a:solidFill>
                  <a:srgbClr val="666666"/>
                </a:solidFill>
              </a:rPr>
              <a:t>    Domtar / Neenah Illustrative Combination</a:t>
            </a:r>
          </a:p>
          <a:p>
            <a:pPr marL="987552" lvl="1" indent="-457200">
              <a:lnSpc>
                <a:spcPct val="150000"/>
              </a:lnSpc>
              <a:buFont typeface="+mj-lt"/>
              <a:buAutoNum type="arabicPeriod"/>
            </a:pPr>
            <a:r>
              <a:rPr lang="en-US" sz="1800" i="0">
                <a:solidFill>
                  <a:srgbClr val="666666"/>
                </a:solidFill>
              </a:rPr>
              <a:t>    Potential Interloper Analysis</a:t>
            </a:r>
          </a:p>
          <a:p>
            <a:pPr marL="987552" lvl="1" indent="-457200">
              <a:lnSpc>
                <a:spcPct val="150000"/>
              </a:lnSpc>
              <a:buFont typeface="+mj-lt"/>
              <a:buAutoNum type="arabicPeriod"/>
            </a:pPr>
            <a:endParaRPr lang="en-US" sz="1800" i="0">
              <a:solidFill>
                <a:srgbClr val="666666"/>
              </a:solidFill>
            </a:endParaRPr>
          </a:p>
          <a:p>
            <a:pPr marL="530352" lvl="1" indent="0">
              <a:lnSpc>
                <a:spcPct val="150000"/>
              </a:lnSpc>
              <a:buNone/>
            </a:pPr>
            <a:r>
              <a:rPr lang="en-US" sz="1800" i="0">
                <a:solidFill>
                  <a:srgbClr val="666666"/>
                </a:solidFill>
              </a:rPr>
              <a:t>Appendix - Supporting Valuation Materials</a:t>
            </a:r>
          </a:p>
          <a:p>
            <a:pPr marL="873252" lvl="1" indent="-342900">
              <a:lnSpc>
                <a:spcPct val="150000"/>
              </a:lnSpc>
              <a:buAutoNum type="alphaUcPeriod"/>
            </a:pPr>
            <a:r>
              <a:rPr lang="en-US" sz="1800" i="0">
                <a:solidFill>
                  <a:srgbClr val="666666"/>
                </a:solidFill>
              </a:rPr>
              <a:t>    Detailed Trading Comps</a:t>
            </a:r>
          </a:p>
          <a:p>
            <a:pPr marL="873252" lvl="1" indent="-342900">
              <a:lnSpc>
                <a:spcPct val="150000"/>
              </a:lnSpc>
              <a:buFont typeface="Franklin Gothic Book" panose="020B0503020102020204" pitchFamily="34" charset="0"/>
              <a:buAutoNum type="alphaUcPeriod"/>
            </a:pPr>
            <a:r>
              <a:rPr lang="en-US" sz="1800" b="1" i="0">
                <a:solidFill>
                  <a:srgbClr val="1B1A19"/>
                </a:solidFill>
                <a:latin typeface="Arial" panose="020B0604020202020204" pitchFamily="34" charset="0"/>
                <a:cs typeface="Arial" panose="020B0604020202020204" pitchFamily="34" charset="0"/>
              </a:rPr>
              <a:t>    Neenah WACC Analysis</a:t>
            </a:r>
          </a:p>
          <a:p>
            <a:pPr marL="873252" lvl="1" indent="-342900">
              <a:lnSpc>
                <a:spcPct val="150000"/>
              </a:lnSpc>
              <a:buFont typeface="Franklin Gothic Book" panose="020B0503020102020204" pitchFamily="34" charset="0"/>
              <a:buAutoNum type="alphaUcPeriod"/>
            </a:pPr>
            <a:r>
              <a:rPr lang="en-US" sz="1800" i="0">
                <a:solidFill>
                  <a:srgbClr val="676666"/>
                </a:solidFill>
                <a:cs typeface="Arial" panose="020B0604020202020204" pitchFamily="34" charset="0"/>
              </a:rPr>
              <a:t>    Proforma Income Statement</a:t>
            </a:r>
          </a:p>
        </p:txBody>
      </p:sp>
      <p:sp>
        <p:nvSpPr>
          <p:cNvPr id="3" name="Text Placeholder 2">
            <a:extLst>
              <a:ext uri="{FF2B5EF4-FFF2-40B4-BE49-F238E27FC236}">
                <a16:creationId xmlns:a16="http://schemas.microsoft.com/office/drawing/2014/main" id="{9C099068-9903-3642-A380-C95ED9FE8FE0}"/>
              </a:ext>
            </a:extLst>
          </p:cNvPr>
          <p:cNvSpPr>
            <a:spLocks noGrp="1"/>
          </p:cNvSpPr>
          <p:nvPr>
            <p:ph type="body" sz="quarter" idx="14"/>
          </p:nvPr>
        </p:nvSpPr>
        <p:spPr/>
        <p:txBody>
          <a:bodyPr>
            <a:normAutofit fontScale="92500" lnSpcReduction="10000"/>
          </a:bodyPr>
          <a:lstStyle/>
          <a:p>
            <a:endParaRPr lang="en-US"/>
          </a:p>
        </p:txBody>
      </p:sp>
      <p:sp>
        <p:nvSpPr>
          <p:cNvPr id="4" name="Slide Number Placeholder 3">
            <a:extLst>
              <a:ext uri="{FF2B5EF4-FFF2-40B4-BE49-F238E27FC236}">
                <a16:creationId xmlns:a16="http://schemas.microsoft.com/office/drawing/2014/main" id="{C4250664-88FC-FB49-9BF8-07542C6FC740}"/>
              </a:ext>
            </a:extLst>
          </p:cNvPr>
          <p:cNvSpPr>
            <a:spLocks noGrp="1"/>
          </p:cNvSpPr>
          <p:nvPr>
            <p:ph type="sldNum" sz="quarter" idx="12"/>
          </p:nvPr>
        </p:nvSpPr>
        <p:spPr/>
        <p:txBody>
          <a:bodyPr/>
          <a:lstStyle/>
          <a:p>
            <a:fld id="{69E57DC2-970A-4B3E-BB1C-7A09969E49DF}" type="slidenum">
              <a:rPr lang="en-US" smtClean="0"/>
              <a:pPr/>
              <a:t>46</a:t>
            </a:fld>
            <a:endParaRPr lang="en-US"/>
          </a:p>
        </p:txBody>
      </p:sp>
      <p:sp>
        <p:nvSpPr>
          <p:cNvPr id="5" name="Title 4">
            <a:extLst>
              <a:ext uri="{FF2B5EF4-FFF2-40B4-BE49-F238E27FC236}">
                <a16:creationId xmlns:a16="http://schemas.microsoft.com/office/drawing/2014/main" id="{1C19C0B2-BAB0-504A-95B9-133D2F210B7D}"/>
              </a:ext>
            </a:extLst>
          </p:cNvPr>
          <p:cNvSpPr>
            <a:spLocks noGrp="1"/>
          </p:cNvSpPr>
          <p:nvPr>
            <p:ph type="title"/>
          </p:nvPr>
        </p:nvSpPr>
        <p:spPr/>
        <p:txBody>
          <a:bodyPr>
            <a:normAutofit fontScale="90000"/>
          </a:bodyPr>
          <a:lstStyle/>
          <a:p>
            <a:r>
              <a:rPr lang="en-US"/>
              <a:t>Table of Contents</a:t>
            </a:r>
          </a:p>
        </p:txBody>
      </p:sp>
    </p:spTree>
    <p:extLst>
      <p:ext uri="{BB962C8B-B14F-4D97-AF65-F5344CB8AC3E}">
        <p14:creationId xmlns:p14="http://schemas.microsoft.com/office/powerpoint/2010/main" val="2549923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social media post&#10;&#10;Description automatically generated">
            <a:extLst>
              <a:ext uri="{FF2B5EF4-FFF2-40B4-BE49-F238E27FC236}">
                <a16:creationId xmlns:a16="http://schemas.microsoft.com/office/drawing/2014/main" id="{CD5F4A7C-853A-E343-8AF9-5009DC26D989}"/>
              </a:ext>
            </a:extLst>
          </p:cNvPr>
          <p:cNvPicPr>
            <a:picLocks noGrp="1" noChangeAspect="1"/>
          </p:cNvPicPr>
          <p:nvPr>
            <p:ph idx="1"/>
          </p:nvPr>
        </p:nvPicPr>
        <p:blipFill>
          <a:blip r:embed="rId2"/>
          <a:stretch>
            <a:fillRect/>
          </a:stretch>
        </p:blipFill>
        <p:spPr>
          <a:xfrm>
            <a:off x="1650667" y="1260156"/>
            <a:ext cx="10280650" cy="4922405"/>
          </a:xfrm>
        </p:spPr>
      </p:pic>
      <p:sp>
        <p:nvSpPr>
          <p:cNvPr id="3" name="Slide Number Placeholder 2">
            <a:extLst>
              <a:ext uri="{FF2B5EF4-FFF2-40B4-BE49-F238E27FC236}">
                <a16:creationId xmlns:a16="http://schemas.microsoft.com/office/drawing/2014/main" id="{DCF4CC9E-8EEE-F14F-AE28-EF51CF4ACFD2}"/>
              </a:ext>
            </a:extLst>
          </p:cNvPr>
          <p:cNvSpPr>
            <a:spLocks noGrp="1"/>
          </p:cNvSpPr>
          <p:nvPr>
            <p:ph type="sldNum" sz="quarter" idx="12"/>
          </p:nvPr>
        </p:nvSpPr>
        <p:spPr/>
        <p:txBody>
          <a:bodyPr/>
          <a:lstStyle/>
          <a:p>
            <a:fld id="{69E57DC2-970A-4B3E-BB1C-7A09969E49DF}" type="slidenum">
              <a:rPr lang="en-US" smtClean="0"/>
              <a:pPr/>
              <a:t>47</a:t>
            </a:fld>
            <a:endParaRPr lang="en-US"/>
          </a:p>
        </p:txBody>
      </p:sp>
      <p:sp>
        <p:nvSpPr>
          <p:cNvPr id="4" name="Content Placeholder 3">
            <a:extLst>
              <a:ext uri="{FF2B5EF4-FFF2-40B4-BE49-F238E27FC236}">
                <a16:creationId xmlns:a16="http://schemas.microsoft.com/office/drawing/2014/main" id="{1A9F1E05-07C7-E84C-BD4F-D0E92B72C525}"/>
              </a:ext>
            </a:extLst>
          </p:cNvPr>
          <p:cNvSpPr>
            <a:spLocks noGrp="1"/>
          </p:cNvSpPr>
          <p:nvPr>
            <p:ph sz="quarter" idx="13"/>
          </p:nvPr>
        </p:nvSpPr>
        <p:spPr/>
        <p:txBody>
          <a:bodyPr/>
          <a:lstStyle/>
          <a:p>
            <a:endParaRPr lang="en-US"/>
          </a:p>
        </p:txBody>
      </p:sp>
      <p:sp>
        <p:nvSpPr>
          <p:cNvPr id="5" name="Text Placeholder 4">
            <a:extLst>
              <a:ext uri="{FF2B5EF4-FFF2-40B4-BE49-F238E27FC236}">
                <a16:creationId xmlns:a16="http://schemas.microsoft.com/office/drawing/2014/main" id="{662004DD-45F7-C14F-A944-F05D806D871C}"/>
              </a:ext>
            </a:extLst>
          </p:cNvPr>
          <p:cNvSpPr>
            <a:spLocks noGrp="1"/>
          </p:cNvSpPr>
          <p:nvPr>
            <p:ph type="body" sz="quarter" idx="14"/>
          </p:nvPr>
        </p:nvSpPr>
        <p:spPr/>
        <p:txBody>
          <a:bodyPr>
            <a:normAutofit fontScale="92500" lnSpcReduction="10000"/>
          </a:bodyPr>
          <a:lstStyle/>
          <a:p>
            <a:r>
              <a:rPr lang="en-US"/>
              <a:t>Neenah WACC Analysis</a:t>
            </a:r>
          </a:p>
        </p:txBody>
      </p:sp>
      <p:sp>
        <p:nvSpPr>
          <p:cNvPr id="6" name="Title 5">
            <a:extLst>
              <a:ext uri="{FF2B5EF4-FFF2-40B4-BE49-F238E27FC236}">
                <a16:creationId xmlns:a16="http://schemas.microsoft.com/office/drawing/2014/main" id="{2BCCC869-D0BF-6D4E-ADE0-1EF822949109}"/>
              </a:ext>
            </a:extLst>
          </p:cNvPr>
          <p:cNvSpPr>
            <a:spLocks noGrp="1"/>
          </p:cNvSpPr>
          <p:nvPr>
            <p:ph type="title"/>
          </p:nvPr>
        </p:nvSpPr>
        <p:spPr/>
        <p:txBody>
          <a:bodyPr>
            <a:normAutofit fontScale="90000"/>
          </a:bodyPr>
          <a:lstStyle/>
          <a:p>
            <a:r>
              <a:rPr lang="en-US"/>
              <a:t>WACC Analysis</a:t>
            </a:r>
          </a:p>
        </p:txBody>
      </p:sp>
    </p:spTree>
    <p:extLst>
      <p:ext uri="{BB962C8B-B14F-4D97-AF65-F5344CB8AC3E}">
        <p14:creationId xmlns:p14="http://schemas.microsoft.com/office/powerpoint/2010/main" val="2588168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B4283-F7F7-AE4A-885A-39FC6B785A36}"/>
              </a:ext>
            </a:extLst>
          </p:cNvPr>
          <p:cNvSpPr>
            <a:spLocks noGrp="1"/>
          </p:cNvSpPr>
          <p:nvPr>
            <p:ph sz="half" idx="1"/>
          </p:nvPr>
        </p:nvSpPr>
        <p:spPr>
          <a:xfrm>
            <a:off x="3251888" y="1487962"/>
            <a:ext cx="6058347" cy="4824635"/>
          </a:xfrm>
        </p:spPr>
        <p:txBody>
          <a:bodyPr>
            <a:normAutofit fontScale="92500" lnSpcReduction="20000"/>
          </a:bodyPr>
          <a:lstStyle/>
          <a:p>
            <a:pPr marL="987552" lvl="1" indent="-457200">
              <a:lnSpc>
                <a:spcPct val="150000"/>
              </a:lnSpc>
              <a:buFont typeface="+mj-lt"/>
              <a:buAutoNum type="arabicPeriod"/>
            </a:pPr>
            <a:r>
              <a:rPr lang="en-US" sz="1800" i="0">
                <a:solidFill>
                  <a:srgbClr val="666566"/>
                </a:solidFill>
                <a:latin typeface="+mj-lt"/>
                <a:cs typeface="Arial" panose="020B0604020202020204" pitchFamily="34" charset="0"/>
              </a:rPr>
              <a:t>    Executive Summary</a:t>
            </a:r>
          </a:p>
          <a:p>
            <a:pPr marL="987552" lvl="1" indent="-457200">
              <a:lnSpc>
                <a:spcPct val="150000"/>
              </a:lnSpc>
              <a:buFont typeface="+mj-lt"/>
              <a:buAutoNum type="arabicPeriod"/>
            </a:pPr>
            <a:r>
              <a:rPr lang="en-US" sz="1800" i="0">
                <a:solidFill>
                  <a:srgbClr val="666666"/>
                </a:solidFill>
              </a:rPr>
              <a:t>    Neenah Business Overview</a:t>
            </a:r>
          </a:p>
          <a:p>
            <a:pPr marL="987552" lvl="1" indent="-457200">
              <a:lnSpc>
                <a:spcPct val="150000"/>
              </a:lnSpc>
              <a:buFont typeface="+mj-lt"/>
              <a:buAutoNum type="arabicPeriod"/>
            </a:pPr>
            <a:r>
              <a:rPr lang="en-US" sz="1800" i="0">
                <a:solidFill>
                  <a:srgbClr val="666666"/>
                </a:solidFill>
              </a:rPr>
              <a:t>    Public Market Perspectives</a:t>
            </a:r>
          </a:p>
          <a:p>
            <a:pPr marL="987552" lvl="1" indent="-457200">
              <a:lnSpc>
                <a:spcPct val="150000"/>
              </a:lnSpc>
              <a:buFont typeface="+mj-lt"/>
              <a:buAutoNum type="arabicPeriod"/>
            </a:pPr>
            <a:r>
              <a:rPr lang="en-US" sz="1800" i="0">
                <a:solidFill>
                  <a:srgbClr val="666666"/>
                </a:solidFill>
              </a:rPr>
              <a:t>    Preliminary Views on Valuation</a:t>
            </a:r>
          </a:p>
          <a:p>
            <a:pPr marL="987552" lvl="1" indent="-457200">
              <a:lnSpc>
                <a:spcPct val="150000"/>
              </a:lnSpc>
              <a:buFont typeface="+mj-lt"/>
              <a:buAutoNum type="arabicPeriod"/>
            </a:pPr>
            <a:r>
              <a:rPr lang="en-US" sz="1800" i="0">
                <a:solidFill>
                  <a:srgbClr val="666666"/>
                </a:solidFill>
              </a:rPr>
              <a:t>    Domtar / Neenah Illustrative Combination</a:t>
            </a:r>
          </a:p>
          <a:p>
            <a:pPr marL="987552" lvl="1" indent="-457200">
              <a:lnSpc>
                <a:spcPct val="150000"/>
              </a:lnSpc>
              <a:buFont typeface="+mj-lt"/>
              <a:buAutoNum type="arabicPeriod"/>
            </a:pPr>
            <a:r>
              <a:rPr lang="en-US" sz="1800" i="0">
                <a:solidFill>
                  <a:srgbClr val="666666"/>
                </a:solidFill>
              </a:rPr>
              <a:t>    Potential Interloper Analysis</a:t>
            </a:r>
          </a:p>
          <a:p>
            <a:pPr marL="987552" lvl="1" indent="-457200">
              <a:lnSpc>
                <a:spcPct val="150000"/>
              </a:lnSpc>
              <a:buFont typeface="+mj-lt"/>
              <a:buAutoNum type="arabicPeriod"/>
            </a:pPr>
            <a:endParaRPr lang="en-US" sz="1800" i="0">
              <a:solidFill>
                <a:srgbClr val="666666"/>
              </a:solidFill>
            </a:endParaRPr>
          </a:p>
          <a:p>
            <a:pPr marL="530352" lvl="1" indent="0">
              <a:lnSpc>
                <a:spcPct val="150000"/>
              </a:lnSpc>
              <a:buNone/>
            </a:pPr>
            <a:r>
              <a:rPr lang="en-US" sz="1800" i="0">
                <a:solidFill>
                  <a:srgbClr val="666666"/>
                </a:solidFill>
              </a:rPr>
              <a:t>Appendix - Supporting Valuation Materials</a:t>
            </a:r>
          </a:p>
          <a:p>
            <a:pPr marL="873252" lvl="1" indent="-342900">
              <a:lnSpc>
                <a:spcPct val="150000"/>
              </a:lnSpc>
              <a:buAutoNum type="alphaUcPeriod"/>
            </a:pPr>
            <a:r>
              <a:rPr lang="en-US" sz="1800" i="0">
                <a:solidFill>
                  <a:srgbClr val="666666"/>
                </a:solidFill>
              </a:rPr>
              <a:t>    Detailed Trading Comps</a:t>
            </a:r>
          </a:p>
          <a:p>
            <a:pPr marL="873252" lvl="1" indent="-342900">
              <a:lnSpc>
                <a:spcPct val="150000"/>
              </a:lnSpc>
              <a:buFont typeface="Franklin Gothic Book" panose="020B0503020102020204" pitchFamily="34" charset="0"/>
              <a:buAutoNum type="alphaUcPeriod"/>
            </a:pPr>
            <a:r>
              <a:rPr lang="en-US" sz="1800" i="0">
                <a:solidFill>
                  <a:srgbClr val="666666"/>
                </a:solidFill>
                <a:cs typeface="Arial" panose="020B0604020202020204" pitchFamily="34" charset="0"/>
              </a:rPr>
              <a:t>    Neenah WACC Analysis</a:t>
            </a:r>
          </a:p>
          <a:p>
            <a:pPr marL="873252" lvl="1" indent="-342900">
              <a:lnSpc>
                <a:spcPct val="150000"/>
              </a:lnSpc>
              <a:buFont typeface="Franklin Gothic Book" panose="020B0503020102020204" pitchFamily="34" charset="0"/>
              <a:buAutoNum type="alphaUcPeriod"/>
            </a:pPr>
            <a:r>
              <a:rPr lang="en-US" sz="1800" b="1" i="0">
                <a:solidFill>
                  <a:srgbClr val="1B1A19"/>
                </a:solidFill>
                <a:latin typeface="Arial" panose="020B0604020202020204" pitchFamily="34" charset="0"/>
                <a:cs typeface="Arial" panose="020B0604020202020204" pitchFamily="34" charset="0"/>
              </a:rPr>
              <a:t>    Proforma Income Statement</a:t>
            </a:r>
          </a:p>
        </p:txBody>
      </p:sp>
      <p:sp>
        <p:nvSpPr>
          <p:cNvPr id="3" name="Text Placeholder 2">
            <a:extLst>
              <a:ext uri="{FF2B5EF4-FFF2-40B4-BE49-F238E27FC236}">
                <a16:creationId xmlns:a16="http://schemas.microsoft.com/office/drawing/2014/main" id="{9C099068-9903-3642-A380-C95ED9FE8FE0}"/>
              </a:ext>
            </a:extLst>
          </p:cNvPr>
          <p:cNvSpPr>
            <a:spLocks noGrp="1"/>
          </p:cNvSpPr>
          <p:nvPr>
            <p:ph type="body" sz="quarter" idx="14"/>
          </p:nvPr>
        </p:nvSpPr>
        <p:spPr/>
        <p:txBody>
          <a:bodyPr>
            <a:normAutofit fontScale="92500" lnSpcReduction="10000"/>
          </a:bodyPr>
          <a:lstStyle/>
          <a:p>
            <a:endParaRPr lang="en-US"/>
          </a:p>
        </p:txBody>
      </p:sp>
      <p:sp>
        <p:nvSpPr>
          <p:cNvPr id="4" name="Slide Number Placeholder 3">
            <a:extLst>
              <a:ext uri="{FF2B5EF4-FFF2-40B4-BE49-F238E27FC236}">
                <a16:creationId xmlns:a16="http://schemas.microsoft.com/office/drawing/2014/main" id="{C4250664-88FC-FB49-9BF8-07542C6FC740}"/>
              </a:ext>
            </a:extLst>
          </p:cNvPr>
          <p:cNvSpPr>
            <a:spLocks noGrp="1"/>
          </p:cNvSpPr>
          <p:nvPr>
            <p:ph type="sldNum" sz="quarter" idx="12"/>
          </p:nvPr>
        </p:nvSpPr>
        <p:spPr/>
        <p:txBody>
          <a:bodyPr/>
          <a:lstStyle/>
          <a:p>
            <a:fld id="{69E57DC2-970A-4B3E-BB1C-7A09969E49DF}" type="slidenum">
              <a:rPr lang="en-US" smtClean="0"/>
              <a:pPr/>
              <a:t>48</a:t>
            </a:fld>
            <a:endParaRPr lang="en-US"/>
          </a:p>
        </p:txBody>
      </p:sp>
      <p:sp>
        <p:nvSpPr>
          <p:cNvPr id="5" name="Title 4">
            <a:extLst>
              <a:ext uri="{FF2B5EF4-FFF2-40B4-BE49-F238E27FC236}">
                <a16:creationId xmlns:a16="http://schemas.microsoft.com/office/drawing/2014/main" id="{1C19C0B2-BAB0-504A-95B9-133D2F210B7D}"/>
              </a:ext>
            </a:extLst>
          </p:cNvPr>
          <p:cNvSpPr>
            <a:spLocks noGrp="1"/>
          </p:cNvSpPr>
          <p:nvPr>
            <p:ph type="title"/>
          </p:nvPr>
        </p:nvSpPr>
        <p:spPr/>
        <p:txBody>
          <a:bodyPr>
            <a:normAutofit fontScale="90000"/>
          </a:bodyPr>
          <a:lstStyle/>
          <a:p>
            <a:r>
              <a:rPr lang="en-US"/>
              <a:t>Table of Contents</a:t>
            </a:r>
          </a:p>
        </p:txBody>
      </p:sp>
    </p:spTree>
    <p:extLst>
      <p:ext uri="{BB962C8B-B14F-4D97-AF65-F5344CB8AC3E}">
        <p14:creationId xmlns:p14="http://schemas.microsoft.com/office/powerpoint/2010/main" val="996627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1E656-A4F3-3A45-95F8-A31F394A2327}"/>
              </a:ext>
            </a:extLst>
          </p:cNvPr>
          <p:cNvSpPr>
            <a:spLocks noGrp="1"/>
          </p:cNvSpPr>
          <p:nvPr>
            <p:ph type="sldNum" sz="quarter" idx="12"/>
          </p:nvPr>
        </p:nvSpPr>
        <p:spPr/>
        <p:txBody>
          <a:bodyPr/>
          <a:lstStyle/>
          <a:p>
            <a:fld id="{69E57DC2-970A-4B3E-BB1C-7A09969E49DF}" type="slidenum">
              <a:rPr lang="en-US" smtClean="0"/>
              <a:pPr/>
              <a:t>49</a:t>
            </a:fld>
            <a:endParaRPr lang="en-US"/>
          </a:p>
        </p:txBody>
      </p:sp>
      <p:sp>
        <p:nvSpPr>
          <p:cNvPr id="4" name="Content Placeholder 3">
            <a:extLst>
              <a:ext uri="{FF2B5EF4-FFF2-40B4-BE49-F238E27FC236}">
                <a16:creationId xmlns:a16="http://schemas.microsoft.com/office/drawing/2014/main" id="{B0CB8FDF-B516-2340-B405-A6C7DFA049CB}"/>
              </a:ext>
            </a:extLst>
          </p:cNvPr>
          <p:cNvSpPr>
            <a:spLocks noGrp="1"/>
          </p:cNvSpPr>
          <p:nvPr>
            <p:ph sz="quarter" idx="13"/>
          </p:nvPr>
        </p:nvSpPr>
        <p:spPr/>
        <p:txBody>
          <a:bodyPr/>
          <a:lstStyle/>
          <a:p>
            <a:endParaRPr lang="en-US"/>
          </a:p>
        </p:txBody>
      </p:sp>
      <p:sp>
        <p:nvSpPr>
          <p:cNvPr id="5" name="Text Placeholder 4">
            <a:extLst>
              <a:ext uri="{FF2B5EF4-FFF2-40B4-BE49-F238E27FC236}">
                <a16:creationId xmlns:a16="http://schemas.microsoft.com/office/drawing/2014/main" id="{440E76C8-A1FE-5948-B39E-E5E7EFA1D5B9}"/>
              </a:ext>
            </a:extLst>
          </p:cNvPr>
          <p:cNvSpPr>
            <a:spLocks noGrp="1"/>
          </p:cNvSpPr>
          <p:nvPr>
            <p:ph type="body" sz="quarter" idx="14"/>
          </p:nvPr>
        </p:nvSpPr>
        <p:spPr/>
        <p:txBody>
          <a:bodyPr>
            <a:normAutofit fontScale="92500" lnSpcReduction="10000"/>
          </a:bodyPr>
          <a:lstStyle/>
          <a:p>
            <a:r>
              <a:rPr lang="en-US"/>
              <a:t>Financial Projections</a:t>
            </a:r>
          </a:p>
        </p:txBody>
      </p:sp>
      <p:sp>
        <p:nvSpPr>
          <p:cNvPr id="6" name="Title 5">
            <a:extLst>
              <a:ext uri="{FF2B5EF4-FFF2-40B4-BE49-F238E27FC236}">
                <a16:creationId xmlns:a16="http://schemas.microsoft.com/office/drawing/2014/main" id="{7B3AF968-7C53-E747-A4D2-E40C0C069828}"/>
              </a:ext>
            </a:extLst>
          </p:cNvPr>
          <p:cNvSpPr>
            <a:spLocks noGrp="1"/>
          </p:cNvSpPr>
          <p:nvPr>
            <p:ph type="title"/>
          </p:nvPr>
        </p:nvSpPr>
        <p:spPr/>
        <p:txBody>
          <a:bodyPr>
            <a:normAutofit fontScale="90000"/>
          </a:bodyPr>
          <a:lstStyle/>
          <a:p>
            <a:r>
              <a:rPr lang="en-US"/>
              <a:t>Proforma Income Statement</a:t>
            </a:r>
          </a:p>
        </p:txBody>
      </p:sp>
      <p:pic>
        <p:nvPicPr>
          <p:cNvPr id="12" name="Content Placeholder 11" descr="A screenshot of a cell phone&#10;&#10;Description automatically generated">
            <a:extLst>
              <a:ext uri="{FF2B5EF4-FFF2-40B4-BE49-F238E27FC236}">
                <a16:creationId xmlns:a16="http://schemas.microsoft.com/office/drawing/2014/main" id="{BD841697-F0D9-6841-B8DA-ACACB22CF514}"/>
              </a:ext>
            </a:extLst>
          </p:cNvPr>
          <p:cNvPicPr>
            <a:picLocks noGrp="1" noChangeAspect="1"/>
          </p:cNvPicPr>
          <p:nvPr>
            <p:ph idx="1"/>
          </p:nvPr>
        </p:nvPicPr>
        <p:blipFill>
          <a:blip r:embed="rId2"/>
          <a:stretch>
            <a:fillRect/>
          </a:stretch>
        </p:blipFill>
        <p:spPr>
          <a:xfrm>
            <a:off x="1650667" y="1332229"/>
            <a:ext cx="10280650" cy="3531688"/>
          </a:xfrm>
        </p:spPr>
      </p:pic>
    </p:spTree>
    <p:extLst>
      <p:ext uri="{BB962C8B-B14F-4D97-AF65-F5344CB8AC3E}">
        <p14:creationId xmlns:p14="http://schemas.microsoft.com/office/powerpoint/2010/main" val="3959889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DA3B-20DD-E94B-921B-86537F967A86}"/>
              </a:ext>
            </a:extLst>
          </p:cNvPr>
          <p:cNvSpPr>
            <a:spLocks noGrp="1"/>
          </p:cNvSpPr>
          <p:nvPr>
            <p:ph type="title"/>
          </p:nvPr>
        </p:nvSpPr>
        <p:spPr/>
        <p:txBody>
          <a:bodyPr>
            <a:normAutofit fontScale="90000"/>
          </a:bodyPr>
          <a:lstStyle/>
          <a:p>
            <a:r>
              <a:rPr lang="en-US"/>
              <a:t>Preliminary Valuation</a:t>
            </a:r>
          </a:p>
        </p:txBody>
      </p:sp>
      <p:sp>
        <p:nvSpPr>
          <p:cNvPr id="4" name="Slide Number Placeholder 3">
            <a:extLst>
              <a:ext uri="{FF2B5EF4-FFF2-40B4-BE49-F238E27FC236}">
                <a16:creationId xmlns:a16="http://schemas.microsoft.com/office/drawing/2014/main" id="{45F2D7BC-D7D7-D344-AC50-DAB743DC4261}"/>
              </a:ext>
            </a:extLst>
          </p:cNvPr>
          <p:cNvSpPr>
            <a:spLocks noGrp="1"/>
          </p:cNvSpPr>
          <p:nvPr>
            <p:ph type="sldNum" sz="quarter" idx="12"/>
          </p:nvPr>
        </p:nvSpPr>
        <p:spPr/>
        <p:txBody>
          <a:bodyPr/>
          <a:lstStyle/>
          <a:p>
            <a:fld id="{69E57DC2-970A-4B3E-BB1C-7A09969E49DF}" type="slidenum">
              <a:rPr lang="en-US" smtClean="0"/>
              <a:pPr/>
              <a:t>5</a:t>
            </a:fld>
            <a:endParaRPr lang="en-US"/>
          </a:p>
        </p:txBody>
      </p:sp>
      <p:sp>
        <p:nvSpPr>
          <p:cNvPr id="5" name="Content Placeholder 4">
            <a:extLst>
              <a:ext uri="{FF2B5EF4-FFF2-40B4-BE49-F238E27FC236}">
                <a16:creationId xmlns:a16="http://schemas.microsoft.com/office/drawing/2014/main" id="{68AFEDBD-141A-4647-9C81-7352B4AD7715}"/>
              </a:ext>
            </a:extLst>
          </p:cNvPr>
          <p:cNvSpPr>
            <a:spLocks noGrp="1"/>
          </p:cNvSpPr>
          <p:nvPr>
            <p:ph sz="quarter" idx="13"/>
          </p:nvPr>
        </p:nvSpPr>
        <p:spPr/>
        <p:txBody>
          <a:bodyPr vert="horz" lIns="91440" tIns="45720" rIns="91440" bIns="45720" rtlCol="0" anchor="t">
            <a:noAutofit/>
          </a:bodyPr>
          <a:lstStyle/>
          <a:p>
            <a:r>
              <a:rPr lang="en-US" dirty="0"/>
              <a:t>Shading represents preliminary valuation range.</a:t>
            </a:r>
          </a:p>
          <a:p>
            <a:r>
              <a:rPr lang="en-US" dirty="0"/>
              <a:t>Acquisition price: </a:t>
            </a:r>
            <a:r>
              <a:rPr lang="en-US" dirty="0">
                <a:solidFill>
                  <a:srgbClr val="3C3C3C"/>
                </a:solidFill>
                <a:ea typeface="+mn-lt"/>
                <a:cs typeface="+mn-lt"/>
              </a:rPr>
              <a:t>$80 - $93</a:t>
            </a:r>
          </a:p>
          <a:p>
            <a:r>
              <a:rPr lang="en-US" dirty="0">
                <a:solidFill>
                  <a:srgbClr val="3C3C3C"/>
                </a:solidFill>
                <a:ea typeface="+mn-lt"/>
                <a:cs typeface="+mn-lt"/>
              </a:rPr>
              <a:t>Premium to current price: 14.5% - 33.4%</a:t>
            </a:r>
          </a:p>
        </p:txBody>
      </p:sp>
      <p:sp>
        <p:nvSpPr>
          <p:cNvPr id="6" name="Text Placeholder 5">
            <a:extLst>
              <a:ext uri="{FF2B5EF4-FFF2-40B4-BE49-F238E27FC236}">
                <a16:creationId xmlns:a16="http://schemas.microsoft.com/office/drawing/2014/main" id="{7D1E429A-2811-774F-A58C-2DE12C6ADC57}"/>
              </a:ext>
            </a:extLst>
          </p:cNvPr>
          <p:cNvSpPr>
            <a:spLocks noGrp="1"/>
          </p:cNvSpPr>
          <p:nvPr>
            <p:ph type="body" sz="quarter" idx="14"/>
          </p:nvPr>
        </p:nvSpPr>
        <p:spPr/>
        <p:txBody>
          <a:bodyPr>
            <a:normAutofit fontScale="92500" lnSpcReduction="10000"/>
          </a:bodyPr>
          <a:lstStyle/>
          <a:p>
            <a:endParaRPr lang="en-US"/>
          </a:p>
        </p:txBody>
      </p:sp>
      <p:sp>
        <p:nvSpPr>
          <p:cNvPr id="7" name="Text Placeholder 6">
            <a:extLst>
              <a:ext uri="{FF2B5EF4-FFF2-40B4-BE49-F238E27FC236}">
                <a16:creationId xmlns:a16="http://schemas.microsoft.com/office/drawing/2014/main" id="{B57DACC5-33DA-7A4F-BDB1-149B8942057F}"/>
              </a:ext>
            </a:extLst>
          </p:cNvPr>
          <p:cNvSpPr>
            <a:spLocks noGrp="1"/>
          </p:cNvSpPr>
          <p:nvPr>
            <p:ph type="body" sz="quarter" idx="15"/>
          </p:nvPr>
        </p:nvSpPr>
        <p:spPr/>
        <p:txBody>
          <a:bodyPr>
            <a:normAutofit fontScale="85000" lnSpcReduction="20000"/>
          </a:bodyPr>
          <a:lstStyle/>
          <a:p>
            <a:r>
              <a:rPr lang="en-US"/>
              <a:t>Subject to Further Diligence and Valuation Analysis</a:t>
            </a:r>
          </a:p>
        </p:txBody>
      </p:sp>
      <p:pic>
        <p:nvPicPr>
          <p:cNvPr id="25" name="Content Placeholder 24" descr="A screenshot of a cell phone&#10;&#10;Description automatically generated">
            <a:extLst>
              <a:ext uri="{FF2B5EF4-FFF2-40B4-BE49-F238E27FC236}">
                <a16:creationId xmlns:a16="http://schemas.microsoft.com/office/drawing/2014/main" id="{7E29C50F-FE69-F441-80D0-EB1DB806421F}"/>
              </a:ext>
            </a:extLst>
          </p:cNvPr>
          <p:cNvPicPr>
            <a:picLocks noGrp="1" noChangeAspect="1"/>
          </p:cNvPicPr>
          <p:nvPr>
            <p:ph idx="1"/>
          </p:nvPr>
        </p:nvPicPr>
        <p:blipFill>
          <a:blip r:embed="rId2"/>
          <a:stretch>
            <a:fillRect/>
          </a:stretch>
        </p:blipFill>
        <p:spPr>
          <a:xfrm>
            <a:off x="1591589" y="1324463"/>
            <a:ext cx="10410170" cy="5337362"/>
          </a:xfrm>
        </p:spPr>
      </p:pic>
      <p:sp>
        <p:nvSpPr>
          <p:cNvPr id="8" name="Content Placeholder 7">
            <a:extLst>
              <a:ext uri="{FF2B5EF4-FFF2-40B4-BE49-F238E27FC236}">
                <a16:creationId xmlns:a16="http://schemas.microsoft.com/office/drawing/2014/main" id="{871BCA92-FB82-5B40-8534-D59E4894E6CB}"/>
              </a:ext>
            </a:extLst>
          </p:cNvPr>
          <p:cNvSpPr txBox="1">
            <a:spLocks/>
          </p:cNvSpPr>
          <p:nvPr/>
        </p:nvSpPr>
        <p:spPr>
          <a:xfrm>
            <a:off x="10609984" y="1186587"/>
            <a:ext cx="1022097" cy="252602"/>
          </a:xfrm>
          <a:prstGeom prst="rect">
            <a:avLst/>
          </a:prstGeom>
        </p:spPr>
        <p:txBody>
          <a:bodyPr vert="horz" lIns="91440" tIns="45720" rIns="91440" bIns="45720" rtlCol="0">
            <a:noAutofit/>
          </a:bodyPr>
          <a:lstStyle>
            <a:lvl1pPr marL="0" indent="0" algn="l" defTabSz="914400" rtl="0" eaLnBrk="1" latinLnBrk="0" hangingPunct="1">
              <a:lnSpc>
                <a:spcPct val="94000"/>
              </a:lnSpc>
              <a:spcBef>
                <a:spcPts val="1000"/>
              </a:spcBef>
              <a:spcAft>
                <a:spcPts val="200"/>
              </a:spcAft>
              <a:buFont typeface="Franklin Gothic Book" panose="020B0503020102020204" pitchFamily="34" charset="0"/>
              <a:buNone/>
              <a:defRPr sz="1100" kern="1200" baseline="0">
                <a:solidFill>
                  <a:srgbClr val="666666"/>
                </a:solidFill>
                <a:latin typeface="+mn-lt"/>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1100" i="1" kern="1200" baseline="0">
                <a:solidFill>
                  <a:srgbClr val="1B1A19"/>
                </a:solidFill>
                <a:latin typeface="+mn-lt"/>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1050" kern="1200" baseline="0">
                <a:solidFill>
                  <a:srgbClr val="1B1A19"/>
                </a:solidFill>
                <a:latin typeface="+mn-lt"/>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1050" i="1" kern="1200" baseline="0">
                <a:solidFill>
                  <a:srgbClr val="1B1A19"/>
                </a:solidFill>
                <a:latin typeface="+mn-lt"/>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rgbClr val="1B1A19"/>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80      -      93</a:t>
            </a:r>
          </a:p>
        </p:txBody>
      </p:sp>
      <p:sp>
        <p:nvSpPr>
          <p:cNvPr id="9" name="Content Placeholder 7">
            <a:extLst>
              <a:ext uri="{FF2B5EF4-FFF2-40B4-BE49-F238E27FC236}">
                <a16:creationId xmlns:a16="http://schemas.microsoft.com/office/drawing/2014/main" id="{A8766CAE-B238-B94D-AC54-9A9E2DECEE7C}"/>
              </a:ext>
            </a:extLst>
          </p:cNvPr>
          <p:cNvSpPr txBox="1">
            <a:spLocks/>
          </p:cNvSpPr>
          <p:nvPr/>
        </p:nvSpPr>
        <p:spPr>
          <a:xfrm>
            <a:off x="9944240" y="1186587"/>
            <a:ext cx="641307" cy="290018"/>
          </a:xfrm>
          <a:prstGeom prst="rect">
            <a:avLst/>
          </a:prstGeom>
        </p:spPr>
        <p:txBody>
          <a:bodyPr vert="horz" lIns="91440" tIns="45720" rIns="91440" bIns="45720" rtlCol="0">
            <a:noAutofit/>
          </a:bodyPr>
          <a:lstStyle>
            <a:lvl1pPr marL="0" indent="0" algn="l" defTabSz="914400" rtl="0" eaLnBrk="1" latinLnBrk="0" hangingPunct="1">
              <a:lnSpc>
                <a:spcPct val="94000"/>
              </a:lnSpc>
              <a:spcBef>
                <a:spcPts val="1000"/>
              </a:spcBef>
              <a:spcAft>
                <a:spcPts val="200"/>
              </a:spcAft>
              <a:buFont typeface="Franklin Gothic Book" panose="020B0503020102020204" pitchFamily="34" charset="0"/>
              <a:buNone/>
              <a:defRPr sz="1100" kern="1200" baseline="0">
                <a:solidFill>
                  <a:srgbClr val="666666"/>
                </a:solidFill>
                <a:latin typeface="+mn-lt"/>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1100" i="1" kern="1200" baseline="0">
                <a:solidFill>
                  <a:srgbClr val="1B1A19"/>
                </a:solidFill>
                <a:latin typeface="+mn-lt"/>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1050" kern="1200" baseline="0">
                <a:solidFill>
                  <a:srgbClr val="1B1A19"/>
                </a:solidFill>
                <a:latin typeface="+mn-lt"/>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1050" i="1" kern="1200" baseline="0">
                <a:solidFill>
                  <a:srgbClr val="1B1A19"/>
                </a:solidFill>
                <a:latin typeface="+mn-lt"/>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rgbClr val="1B1A19"/>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$69.44</a:t>
            </a:r>
          </a:p>
        </p:txBody>
      </p:sp>
      <p:sp>
        <p:nvSpPr>
          <p:cNvPr id="10" name="Left Bracket 9">
            <a:extLst>
              <a:ext uri="{FF2B5EF4-FFF2-40B4-BE49-F238E27FC236}">
                <a16:creationId xmlns:a16="http://schemas.microsoft.com/office/drawing/2014/main" id="{24E0A1BB-374B-E940-AA5D-1D7C61F24943}"/>
              </a:ext>
            </a:extLst>
          </p:cNvPr>
          <p:cNvSpPr/>
          <p:nvPr/>
        </p:nvSpPr>
        <p:spPr>
          <a:xfrm rot="16200000">
            <a:off x="11054113" y="1105054"/>
            <a:ext cx="45719" cy="61876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41312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B4283-F7F7-AE4A-885A-39FC6B785A36}"/>
              </a:ext>
            </a:extLst>
          </p:cNvPr>
          <p:cNvSpPr>
            <a:spLocks noGrp="1"/>
          </p:cNvSpPr>
          <p:nvPr>
            <p:ph sz="half" idx="1"/>
          </p:nvPr>
        </p:nvSpPr>
        <p:spPr>
          <a:xfrm>
            <a:off x="3251888" y="1487962"/>
            <a:ext cx="6058347" cy="4824635"/>
          </a:xfrm>
        </p:spPr>
        <p:txBody>
          <a:bodyPr>
            <a:normAutofit fontScale="92500" lnSpcReduction="20000"/>
          </a:bodyPr>
          <a:lstStyle/>
          <a:p>
            <a:pPr marL="987552" lvl="1" indent="-457200">
              <a:lnSpc>
                <a:spcPct val="150000"/>
              </a:lnSpc>
              <a:buFont typeface="+mj-lt"/>
              <a:buAutoNum type="arabicPeriod"/>
            </a:pPr>
            <a:r>
              <a:rPr lang="en-US" sz="1800" i="0">
                <a:solidFill>
                  <a:srgbClr val="666666"/>
                </a:solidFill>
                <a:latin typeface="+mj-lt"/>
                <a:cs typeface="Arial" panose="020B0604020202020204" pitchFamily="34" charset="0"/>
              </a:rPr>
              <a:t>    Executive Summary</a:t>
            </a:r>
          </a:p>
          <a:p>
            <a:pPr marL="987552" lvl="1" indent="-457200">
              <a:lnSpc>
                <a:spcPct val="150000"/>
              </a:lnSpc>
              <a:buFont typeface="+mj-lt"/>
              <a:buAutoNum type="arabicPeriod"/>
            </a:pPr>
            <a:r>
              <a:rPr lang="en-US" sz="1800" b="1" i="0">
                <a:solidFill>
                  <a:srgbClr val="1B1A19"/>
                </a:solidFill>
                <a:latin typeface="Arial" panose="020B0604020202020204" pitchFamily="34" charset="0"/>
                <a:cs typeface="Arial" panose="020B0604020202020204" pitchFamily="34" charset="0"/>
              </a:rPr>
              <a:t>    Neenah Business Overview</a:t>
            </a:r>
          </a:p>
          <a:p>
            <a:pPr marL="987552" lvl="1" indent="-457200">
              <a:lnSpc>
                <a:spcPct val="150000"/>
              </a:lnSpc>
              <a:buFont typeface="+mj-lt"/>
              <a:buAutoNum type="arabicPeriod"/>
            </a:pPr>
            <a:r>
              <a:rPr lang="en-US" sz="1800" i="0">
                <a:solidFill>
                  <a:srgbClr val="666666"/>
                </a:solidFill>
              </a:rPr>
              <a:t>    Public Market Perspectives</a:t>
            </a:r>
          </a:p>
          <a:p>
            <a:pPr marL="987552" lvl="1" indent="-457200">
              <a:lnSpc>
                <a:spcPct val="150000"/>
              </a:lnSpc>
              <a:buFont typeface="+mj-lt"/>
              <a:buAutoNum type="arabicPeriod"/>
            </a:pPr>
            <a:r>
              <a:rPr lang="en-US" sz="1800" i="0">
                <a:solidFill>
                  <a:srgbClr val="666666"/>
                </a:solidFill>
              </a:rPr>
              <a:t>    Preliminary Views on Valuation</a:t>
            </a:r>
          </a:p>
          <a:p>
            <a:pPr marL="987552" lvl="1" indent="-457200">
              <a:lnSpc>
                <a:spcPct val="150000"/>
              </a:lnSpc>
              <a:buFont typeface="+mj-lt"/>
              <a:buAutoNum type="arabicPeriod"/>
            </a:pPr>
            <a:r>
              <a:rPr lang="en-US" sz="1800" i="0">
                <a:solidFill>
                  <a:srgbClr val="666666"/>
                </a:solidFill>
              </a:rPr>
              <a:t>    Domtar / Neenah Illustrative Combination</a:t>
            </a:r>
          </a:p>
          <a:p>
            <a:pPr marL="987552" lvl="1" indent="-457200">
              <a:lnSpc>
                <a:spcPct val="150000"/>
              </a:lnSpc>
              <a:buFont typeface="+mj-lt"/>
              <a:buAutoNum type="arabicPeriod"/>
            </a:pPr>
            <a:r>
              <a:rPr lang="en-US" sz="1800" i="0">
                <a:solidFill>
                  <a:srgbClr val="666666"/>
                </a:solidFill>
              </a:rPr>
              <a:t>    Potential Interloper Analysis</a:t>
            </a:r>
          </a:p>
          <a:p>
            <a:pPr marL="987552" lvl="1" indent="-457200">
              <a:lnSpc>
                <a:spcPct val="150000"/>
              </a:lnSpc>
              <a:buFont typeface="+mj-lt"/>
              <a:buAutoNum type="arabicPeriod"/>
            </a:pPr>
            <a:endParaRPr lang="en-US" sz="1800" i="0">
              <a:solidFill>
                <a:srgbClr val="666666"/>
              </a:solidFill>
            </a:endParaRPr>
          </a:p>
          <a:p>
            <a:pPr marL="530352" lvl="1" indent="0">
              <a:lnSpc>
                <a:spcPct val="150000"/>
              </a:lnSpc>
              <a:buNone/>
            </a:pPr>
            <a:r>
              <a:rPr lang="en-US" sz="1800" i="0">
                <a:solidFill>
                  <a:srgbClr val="666666"/>
                </a:solidFill>
              </a:rPr>
              <a:t>Appendix - Supporting Valuation Materials</a:t>
            </a:r>
          </a:p>
          <a:p>
            <a:pPr marL="873252" lvl="1" indent="-342900">
              <a:lnSpc>
                <a:spcPct val="150000"/>
              </a:lnSpc>
              <a:buAutoNum type="alphaUcPeriod"/>
            </a:pPr>
            <a:r>
              <a:rPr lang="en-US" sz="1800" i="0">
                <a:solidFill>
                  <a:srgbClr val="666666"/>
                </a:solidFill>
              </a:rPr>
              <a:t>    Detailed Trading Comps</a:t>
            </a:r>
          </a:p>
          <a:p>
            <a:pPr marL="873252" lvl="1" indent="-342900">
              <a:lnSpc>
                <a:spcPct val="150000"/>
              </a:lnSpc>
              <a:buFont typeface="Franklin Gothic Book" panose="020B0503020102020204" pitchFamily="34" charset="0"/>
              <a:buAutoNum type="alphaUcPeriod"/>
            </a:pPr>
            <a:r>
              <a:rPr lang="en-US" sz="1800" i="0">
                <a:solidFill>
                  <a:srgbClr val="666666"/>
                </a:solidFill>
              </a:rPr>
              <a:t>    Neenah WACC Analysis</a:t>
            </a:r>
          </a:p>
          <a:p>
            <a:pPr marL="873252" lvl="1" indent="-342900">
              <a:lnSpc>
                <a:spcPct val="150000"/>
              </a:lnSpc>
              <a:buFont typeface="Franklin Gothic Book" panose="020B0503020102020204" pitchFamily="34" charset="0"/>
              <a:buAutoNum type="alphaUcPeriod"/>
            </a:pPr>
            <a:r>
              <a:rPr lang="en-US" sz="1800" i="0">
                <a:solidFill>
                  <a:srgbClr val="676666"/>
                </a:solidFill>
                <a:cs typeface="Arial" panose="020B0604020202020204" pitchFamily="34" charset="0"/>
              </a:rPr>
              <a:t>    Proforma Income Statement</a:t>
            </a:r>
            <a:endParaRPr lang="en-US" sz="1800" i="0">
              <a:solidFill>
                <a:srgbClr val="666666"/>
              </a:solidFill>
            </a:endParaRPr>
          </a:p>
        </p:txBody>
      </p:sp>
      <p:sp>
        <p:nvSpPr>
          <p:cNvPr id="3" name="Text Placeholder 2">
            <a:extLst>
              <a:ext uri="{FF2B5EF4-FFF2-40B4-BE49-F238E27FC236}">
                <a16:creationId xmlns:a16="http://schemas.microsoft.com/office/drawing/2014/main" id="{9C099068-9903-3642-A380-C95ED9FE8FE0}"/>
              </a:ext>
            </a:extLst>
          </p:cNvPr>
          <p:cNvSpPr>
            <a:spLocks noGrp="1"/>
          </p:cNvSpPr>
          <p:nvPr>
            <p:ph type="body" sz="quarter" idx="14"/>
          </p:nvPr>
        </p:nvSpPr>
        <p:spPr/>
        <p:txBody>
          <a:bodyPr>
            <a:normAutofit fontScale="92500" lnSpcReduction="10000"/>
          </a:bodyPr>
          <a:lstStyle/>
          <a:p>
            <a:endParaRPr lang="en-US"/>
          </a:p>
        </p:txBody>
      </p:sp>
      <p:sp>
        <p:nvSpPr>
          <p:cNvPr id="4" name="Slide Number Placeholder 3">
            <a:extLst>
              <a:ext uri="{FF2B5EF4-FFF2-40B4-BE49-F238E27FC236}">
                <a16:creationId xmlns:a16="http://schemas.microsoft.com/office/drawing/2014/main" id="{C4250664-88FC-FB49-9BF8-07542C6FC740}"/>
              </a:ext>
            </a:extLst>
          </p:cNvPr>
          <p:cNvSpPr>
            <a:spLocks noGrp="1"/>
          </p:cNvSpPr>
          <p:nvPr>
            <p:ph type="sldNum" sz="quarter" idx="12"/>
          </p:nvPr>
        </p:nvSpPr>
        <p:spPr/>
        <p:txBody>
          <a:bodyPr/>
          <a:lstStyle/>
          <a:p>
            <a:fld id="{69E57DC2-970A-4B3E-BB1C-7A09969E49DF}" type="slidenum">
              <a:rPr lang="en-US" smtClean="0"/>
              <a:pPr/>
              <a:t>6</a:t>
            </a:fld>
            <a:endParaRPr lang="en-US"/>
          </a:p>
        </p:txBody>
      </p:sp>
      <p:sp>
        <p:nvSpPr>
          <p:cNvPr id="5" name="Title 4">
            <a:extLst>
              <a:ext uri="{FF2B5EF4-FFF2-40B4-BE49-F238E27FC236}">
                <a16:creationId xmlns:a16="http://schemas.microsoft.com/office/drawing/2014/main" id="{1C19C0B2-BAB0-504A-95B9-133D2F210B7D}"/>
              </a:ext>
            </a:extLst>
          </p:cNvPr>
          <p:cNvSpPr>
            <a:spLocks noGrp="1"/>
          </p:cNvSpPr>
          <p:nvPr>
            <p:ph type="title"/>
          </p:nvPr>
        </p:nvSpPr>
        <p:spPr/>
        <p:txBody>
          <a:bodyPr>
            <a:normAutofit fontScale="90000"/>
          </a:bodyPr>
          <a:lstStyle/>
          <a:p>
            <a:r>
              <a:rPr lang="en-US"/>
              <a:t>Table of Contents</a:t>
            </a:r>
          </a:p>
        </p:txBody>
      </p:sp>
    </p:spTree>
    <p:extLst>
      <p:ext uri="{BB962C8B-B14F-4D97-AF65-F5344CB8AC3E}">
        <p14:creationId xmlns:p14="http://schemas.microsoft.com/office/powerpoint/2010/main" val="314328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8543-B38A-434B-BAD8-DB6E83633D9A}"/>
              </a:ext>
            </a:extLst>
          </p:cNvPr>
          <p:cNvSpPr>
            <a:spLocks noGrp="1"/>
          </p:cNvSpPr>
          <p:nvPr>
            <p:ph type="title"/>
          </p:nvPr>
        </p:nvSpPr>
        <p:spPr/>
        <p:txBody>
          <a:bodyPr>
            <a:normAutofit fontScale="90000"/>
          </a:bodyPr>
          <a:lstStyle/>
          <a:p>
            <a:r>
              <a:rPr lang="en-US"/>
              <a:t>Neenah</a:t>
            </a:r>
          </a:p>
        </p:txBody>
      </p:sp>
      <p:sp>
        <p:nvSpPr>
          <p:cNvPr id="4" name="Slide Number Placeholder 3">
            <a:extLst>
              <a:ext uri="{FF2B5EF4-FFF2-40B4-BE49-F238E27FC236}">
                <a16:creationId xmlns:a16="http://schemas.microsoft.com/office/drawing/2014/main" id="{F24BA39F-BE3F-43EA-9842-4AF720BD376C}"/>
              </a:ext>
            </a:extLst>
          </p:cNvPr>
          <p:cNvSpPr>
            <a:spLocks noGrp="1"/>
          </p:cNvSpPr>
          <p:nvPr>
            <p:ph type="sldNum" sz="quarter" idx="12"/>
          </p:nvPr>
        </p:nvSpPr>
        <p:spPr/>
        <p:txBody>
          <a:bodyPr/>
          <a:lstStyle/>
          <a:p>
            <a:fld id="{69E57DC2-970A-4B3E-BB1C-7A09969E49DF}" type="slidenum">
              <a:rPr lang="en-US" smtClean="0"/>
              <a:pPr/>
              <a:t>7</a:t>
            </a:fld>
            <a:endParaRPr lang="en-US"/>
          </a:p>
        </p:txBody>
      </p:sp>
      <p:sp>
        <p:nvSpPr>
          <p:cNvPr id="6" name="Text Placeholder 5">
            <a:extLst>
              <a:ext uri="{FF2B5EF4-FFF2-40B4-BE49-F238E27FC236}">
                <a16:creationId xmlns:a16="http://schemas.microsoft.com/office/drawing/2014/main" id="{60B869AB-0D62-4D78-950C-FA11318D1E57}"/>
              </a:ext>
            </a:extLst>
          </p:cNvPr>
          <p:cNvSpPr>
            <a:spLocks noGrp="1"/>
          </p:cNvSpPr>
          <p:nvPr>
            <p:ph type="body" sz="quarter" idx="14"/>
          </p:nvPr>
        </p:nvSpPr>
        <p:spPr/>
        <p:txBody>
          <a:bodyPr>
            <a:normAutofit fontScale="92500" lnSpcReduction="10000"/>
          </a:bodyPr>
          <a:lstStyle/>
          <a:p>
            <a:endParaRPr lang="en-US"/>
          </a:p>
        </p:txBody>
      </p:sp>
      <p:sp>
        <p:nvSpPr>
          <p:cNvPr id="7" name="Text Placeholder 6">
            <a:extLst>
              <a:ext uri="{FF2B5EF4-FFF2-40B4-BE49-F238E27FC236}">
                <a16:creationId xmlns:a16="http://schemas.microsoft.com/office/drawing/2014/main" id="{EE8FE496-D0A2-4F05-ADF4-74113C12147E}"/>
              </a:ext>
            </a:extLst>
          </p:cNvPr>
          <p:cNvSpPr>
            <a:spLocks noGrp="1"/>
          </p:cNvSpPr>
          <p:nvPr>
            <p:ph type="body" sz="quarter" idx="15"/>
          </p:nvPr>
        </p:nvSpPr>
        <p:spPr/>
        <p:txBody>
          <a:bodyPr>
            <a:normAutofit fontScale="85000" lnSpcReduction="20000"/>
          </a:bodyPr>
          <a:lstStyle/>
          <a:p>
            <a:r>
              <a:rPr lang="en-US"/>
              <a:t>Company Overview</a:t>
            </a:r>
          </a:p>
        </p:txBody>
      </p:sp>
      <p:sp>
        <p:nvSpPr>
          <p:cNvPr id="10" name="Content Placeholder 7">
            <a:extLst>
              <a:ext uri="{FF2B5EF4-FFF2-40B4-BE49-F238E27FC236}">
                <a16:creationId xmlns:a16="http://schemas.microsoft.com/office/drawing/2014/main" id="{6A87AE4B-540E-4BE6-9777-D64119E3983A}"/>
              </a:ext>
            </a:extLst>
          </p:cNvPr>
          <p:cNvSpPr txBox="1">
            <a:spLocks/>
          </p:cNvSpPr>
          <p:nvPr/>
        </p:nvSpPr>
        <p:spPr>
          <a:xfrm>
            <a:off x="5114162" y="1468252"/>
            <a:ext cx="2400308" cy="1968329"/>
          </a:xfrm>
          <a:prstGeom prst="rect">
            <a:avLst/>
          </a:prstGeom>
        </p:spPr>
        <p:txBody>
          <a:bodyPr vert="horz" lIns="91440" tIns="45720" rIns="91440" bIns="45720" rtlCol="0" anchor="ctr">
            <a:normAutofit/>
          </a:bodyPr>
          <a:lstStyle>
            <a:lvl1pPr marL="457200" indent="-457200" algn="l" defTabSz="914400" rtl="0" eaLnBrk="1" latinLnBrk="0" hangingPunct="1">
              <a:lnSpc>
                <a:spcPct val="94000"/>
              </a:lnSpc>
              <a:spcBef>
                <a:spcPts val="1000"/>
              </a:spcBef>
              <a:spcAft>
                <a:spcPts val="200"/>
              </a:spcAft>
              <a:buFont typeface="+mj-lt"/>
              <a:buAutoNum type="arabicPeriod"/>
              <a:defRPr sz="2000" kern="1200" baseline="0">
                <a:solidFill>
                  <a:srgbClr val="666666"/>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rgbClr val="666666"/>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rgbClr val="666666"/>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rgbClr val="666666"/>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rgbClr val="666666"/>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20000"/>
              </a:lnSpc>
              <a:spcBef>
                <a:spcPts val="0"/>
              </a:spcBef>
              <a:spcAft>
                <a:spcPts val="0"/>
              </a:spcAft>
              <a:buFont typeface="Arial" panose="020B0604020202020204" pitchFamily="34" charset="0"/>
              <a:buChar char="•"/>
            </a:pPr>
            <a:r>
              <a:rPr lang="en-US" sz="1200">
                <a:solidFill>
                  <a:srgbClr val="3C3C3C"/>
                </a:solidFill>
                <a:cs typeface="Calibri"/>
              </a:rPr>
              <a:t>Company HQ located in Neenah, Wisconsin</a:t>
            </a:r>
          </a:p>
          <a:p>
            <a:pPr marL="0" indent="0">
              <a:lnSpc>
                <a:spcPct val="120000"/>
              </a:lnSpc>
              <a:spcBef>
                <a:spcPts val="0"/>
              </a:spcBef>
              <a:spcAft>
                <a:spcPts val="0"/>
              </a:spcAft>
              <a:buFont typeface="Arial" panose="020B0604020202020204" pitchFamily="34" charset="0"/>
              <a:buChar char="•"/>
            </a:pPr>
            <a:r>
              <a:rPr lang="en-US" sz="1200">
                <a:solidFill>
                  <a:srgbClr val="3C3C3C"/>
                </a:solidFill>
                <a:cs typeface="Calibri"/>
              </a:rPr>
              <a:t>A specialty materials company organized into 2 primary businesses; a performance based technical products business and a premium fine paper and packaging business</a:t>
            </a:r>
          </a:p>
        </p:txBody>
      </p:sp>
      <p:sp>
        <p:nvSpPr>
          <p:cNvPr id="11" name="TextBox 10">
            <a:extLst>
              <a:ext uri="{FF2B5EF4-FFF2-40B4-BE49-F238E27FC236}">
                <a16:creationId xmlns:a16="http://schemas.microsoft.com/office/drawing/2014/main" id="{0BF19E2F-890B-4456-AD6E-15C9568E39E2}"/>
              </a:ext>
            </a:extLst>
          </p:cNvPr>
          <p:cNvSpPr txBox="1"/>
          <p:nvPr/>
        </p:nvSpPr>
        <p:spPr>
          <a:xfrm>
            <a:off x="5114162" y="1238267"/>
            <a:ext cx="2288123" cy="307777"/>
          </a:xfrm>
          <a:prstGeom prst="rect">
            <a:avLst/>
          </a:prstGeom>
          <a:solidFill>
            <a:srgbClr val="EDEDED"/>
          </a:solidFill>
        </p:spPr>
        <p:txBody>
          <a:bodyPr wrap="square" rtlCol="0">
            <a:spAutoFit/>
          </a:bodyPr>
          <a:lstStyle/>
          <a:p>
            <a:pPr algn="ctr"/>
            <a:r>
              <a:rPr lang="en-US" sz="1400"/>
              <a:t>Business Overview</a:t>
            </a:r>
          </a:p>
        </p:txBody>
      </p:sp>
      <p:sp>
        <p:nvSpPr>
          <p:cNvPr id="13" name="TextBox 12">
            <a:extLst>
              <a:ext uri="{FF2B5EF4-FFF2-40B4-BE49-F238E27FC236}">
                <a16:creationId xmlns:a16="http://schemas.microsoft.com/office/drawing/2014/main" id="{0B27AD85-75D5-4E90-A4E3-C3B8C929D864}"/>
              </a:ext>
            </a:extLst>
          </p:cNvPr>
          <p:cNvSpPr txBox="1"/>
          <p:nvPr/>
        </p:nvSpPr>
        <p:spPr>
          <a:xfrm>
            <a:off x="1591589" y="3757019"/>
            <a:ext cx="5273338" cy="307777"/>
          </a:xfrm>
          <a:prstGeom prst="rect">
            <a:avLst/>
          </a:prstGeom>
          <a:solidFill>
            <a:srgbClr val="EDEDED"/>
          </a:solidFill>
        </p:spPr>
        <p:txBody>
          <a:bodyPr wrap="square" rtlCol="0">
            <a:spAutoFit/>
          </a:bodyPr>
          <a:lstStyle/>
          <a:p>
            <a:pPr algn="ctr"/>
            <a:r>
              <a:rPr lang="en-US" sz="1400"/>
              <a:t>Key Executives</a:t>
            </a:r>
          </a:p>
        </p:txBody>
      </p:sp>
      <p:pic>
        <p:nvPicPr>
          <p:cNvPr id="28" name="Content Placeholder 27">
            <a:extLst>
              <a:ext uri="{FF2B5EF4-FFF2-40B4-BE49-F238E27FC236}">
                <a16:creationId xmlns:a16="http://schemas.microsoft.com/office/drawing/2014/main" id="{4D39A1F7-1466-4AAC-805B-239063FE64A3}"/>
              </a:ext>
            </a:extLst>
          </p:cNvPr>
          <p:cNvPicPr>
            <a:picLocks noGrp="1" noChangeAspect="1"/>
          </p:cNvPicPr>
          <p:nvPr>
            <p:ph idx="1"/>
          </p:nvPr>
        </p:nvPicPr>
        <p:blipFill>
          <a:blip r:embed="rId2"/>
          <a:stretch>
            <a:fillRect/>
          </a:stretch>
        </p:blipFill>
        <p:spPr>
          <a:xfrm>
            <a:off x="1696877" y="4154747"/>
            <a:ext cx="5273338" cy="2529868"/>
          </a:xfrm>
          <a:prstGeom prst="rect">
            <a:avLst/>
          </a:prstGeom>
        </p:spPr>
      </p:pic>
      <p:sp>
        <p:nvSpPr>
          <p:cNvPr id="29" name="TextBox 28">
            <a:extLst>
              <a:ext uri="{FF2B5EF4-FFF2-40B4-BE49-F238E27FC236}">
                <a16:creationId xmlns:a16="http://schemas.microsoft.com/office/drawing/2014/main" id="{59CB8003-B06C-4FBD-A900-8F48043462AC}"/>
              </a:ext>
            </a:extLst>
          </p:cNvPr>
          <p:cNvSpPr txBox="1"/>
          <p:nvPr/>
        </p:nvSpPr>
        <p:spPr>
          <a:xfrm>
            <a:off x="7514470" y="1247139"/>
            <a:ext cx="4532527" cy="307777"/>
          </a:xfrm>
          <a:prstGeom prst="rect">
            <a:avLst/>
          </a:prstGeom>
          <a:solidFill>
            <a:srgbClr val="EDEDED"/>
          </a:solidFill>
        </p:spPr>
        <p:txBody>
          <a:bodyPr wrap="square" rtlCol="0">
            <a:spAutoFit/>
          </a:bodyPr>
          <a:lstStyle/>
          <a:p>
            <a:pPr algn="ctr"/>
            <a:r>
              <a:rPr lang="en-US" sz="1400"/>
              <a:t>Key Financial Metrics</a:t>
            </a:r>
          </a:p>
        </p:txBody>
      </p:sp>
      <p:sp>
        <p:nvSpPr>
          <p:cNvPr id="31" name="TextBox 30">
            <a:extLst>
              <a:ext uri="{FF2B5EF4-FFF2-40B4-BE49-F238E27FC236}">
                <a16:creationId xmlns:a16="http://schemas.microsoft.com/office/drawing/2014/main" id="{81934034-1357-4ACF-B0D4-9B7261817F2D}"/>
              </a:ext>
            </a:extLst>
          </p:cNvPr>
          <p:cNvSpPr txBox="1"/>
          <p:nvPr/>
        </p:nvSpPr>
        <p:spPr>
          <a:xfrm>
            <a:off x="6974356" y="3757019"/>
            <a:ext cx="5072642" cy="307777"/>
          </a:xfrm>
          <a:prstGeom prst="rect">
            <a:avLst/>
          </a:prstGeom>
          <a:solidFill>
            <a:srgbClr val="EDEDED"/>
          </a:solidFill>
        </p:spPr>
        <p:txBody>
          <a:bodyPr wrap="square" rtlCol="0">
            <a:spAutoFit/>
          </a:bodyPr>
          <a:lstStyle/>
          <a:p>
            <a:pPr algn="ctr"/>
            <a:r>
              <a:rPr lang="en-US" sz="1400"/>
              <a:t>Company News</a:t>
            </a:r>
          </a:p>
        </p:txBody>
      </p:sp>
      <p:pic>
        <p:nvPicPr>
          <p:cNvPr id="37" name="Content Placeholder 36">
            <a:extLst>
              <a:ext uri="{FF2B5EF4-FFF2-40B4-BE49-F238E27FC236}">
                <a16:creationId xmlns:a16="http://schemas.microsoft.com/office/drawing/2014/main" id="{86020438-CA38-44B8-80F6-C87C5477ADDB}"/>
              </a:ext>
            </a:extLst>
          </p:cNvPr>
          <p:cNvPicPr>
            <a:picLocks noGrp="1" noChangeAspect="1"/>
          </p:cNvPicPr>
          <p:nvPr>
            <p:ph sz="quarter" idx="13"/>
          </p:nvPr>
        </p:nvPicPr>
        <p:blipFill>
          <a:blip r:embed="rId3"/>
          <a:stretch>
            <a:fillRect/>
          </a:stretch>
        </p:blipFill>
        <p:spPr>
          <a:xfrm>
            <a:off x="-20308" y="4087374"/>
            <a:ext cx="1591589" cy="1963914"/>
          </a:xfrm>
          <a:prstGeom prst="rect">
            <a:avLst/>
          </a:prstGeom>
          <a:ln>
            <a:noFill/>
          </a:ln>
        </p:spPr>
      </p:pic>
      <p:sp>
        <p:nvSpPr>
          <p:cNvPr id="38" name="TextBox 37">
            <a:extLst>
              <a:ext uri="{FF2B5EF4-FFF2-40B4-BE49-F238E27FC236}">
                <a16:creationId xmlns:a16="http://schemas.microsoft.com/office/drawing/2014/main" id="{8A752714-F3DC-42CD-90B0-F0542EE0D06D}"/>
              </a:ext>
            </a:extLst>
          </p:cNvPr>
          <p:cNvSpPr txBox="1"/>
          <p:nvPr/>
        </p:nvSpPr>
        <p:spPr>
          <a:xfrm>
            <a:off x="0" y="3787358"/>
            <a:ext cx="1591589" cy="230832"/>
          </a:xfrm>
          <a:prstGeom prst="rect">
            <a:avLst/>
          </a:prstGeom>
          <a:solidFill>
            <a:srgbClr val="EDEDED"/>
          </a:solidFill>
        </p:spPr>
        <p:txBody>
          <a:bodyPr wrap="square" rtlCol="0">
            <a:spAutoFit/>
          </a:bodyPr>
          <a:lstStyle/>
          <a:p>
            <a:pPr algn="ctr"/>
            <a:r>
              <a:rPr lang="en-US" sz="900"/>
              <a:t>Two-Year Price Performance</a:t>
            </a:r>
          </a:p>
        </p:txBody>
      </p:sp>
      <p:sp>
        <p:nvSpPr>
          <p:cNvPr id="39" name="TextBox 38">
            <a:extLst>
              <a:ext uri="{FF2B5EF4-FFF2-40B4-BE49-F238E27FC236}">
                <a16:creationId xmlns:a16="http://schemas.microsoft.com/office/drawing/2014/main" id="{A4F7FCA3-0572-4937-8DF6-3076D788B3A8}"/>
              </a:ext>
            </a:extLst>
          </p:cNvPr>
          <p:cNvSpPr txBox="1"/>
          <p:nvPr/>
        </p:nvSpPr>
        <p:spPr>
          <a:xfrm>
            <a:off x="7067904" y="4064796"/>
            <a:ext cx="4891596" cy="3416320"/>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rgbClr val="1B1A19"/>
                </a:solidFill>
              </a:rPr>
              <a:t>11/26/19: Neenah Announces 4 Percent Dividend Increase and 2020 Share Repurchase Plan</a:t>
            </a:r>
          </a:p>
          <a:p>
            <a:pPr marL="171450" indent="-171450">
              <a:buFont typeface="Arial" panose="020B0604020202020204" pitchFamily="34" charset="0"/>
              <a:buChar char="•"/>
            </a:pPr>
            <a:r>
              <a:rPr lang="en-US" sz="1200">
                <a:solidFill>
                  <a:srgbClr val="1B1A19"/>
                </a:solidFill>
              </a:rPr>
              <a:t>11/13/19: Insider Trends: 90-Day Insider Selling Trend Prolonged at Neenah</a:t>
            </a:r>
          </a:p>
          <a:p>
            <a:pPr marL="171450" indent="-171450">
              <a:buFont typeface="Arial" panose="020B0604020202020204" pitchFamily="34" charset="0"/>
              <a:buChar char="•"/>
            </a:pPr>
            <a:r>
              <a:rPr lang="en-US" sz="1200">
                <a:solidFill>
                  <a:srgbClr val="1B1A19"/>
                </a:solidFill>
              </a:rPr>
              <a:t>10/08/19: </a:t>
            </a:r>
            <a:r>
              <a:rPr lang="en-US" sz="1200" err="1">
                <a:solidFill>
                  <a:srgbClr val="1B1A19"/>
                </a:solidFill>
              </a:rPr>
              <a:t>Sidoti</a:t>
            </a:r>
            <a:r>
              <a:rPr lang="en-US" sz="1200">
                <a:solidFill>
                  <a:srgbClr val="1B1A19"/>
                </a:solidFill>
              </a:rPr>
              <a:t> &amp; Company, LLC is hosting a corporate access non- NP US Equity  deal roadshow for Neenah Inc. </a:t>
            </a:r>
          </a:p>
          <a:p>
            <a:pPr marL="171450" indent="-171450">
              <a:buFont typeface="Arial" panose="020B0604020202020204" pitchFamily="34" charset="0"/>
              <a:buChar char="•"/>
            </a:pPr>
            <a:r>
              <a:rPr lang="en-US" sz="1200"/>
              <a:t>09/19/19: Neenah to Present at DADCO Annual Diversified Industrials &amp; Services Conference</a:t>
            </a:r>
          </a:p>
          <a:p>
            <a:pPr marL="171450" indent="-171450">
              <a:buFont typeface="Arial" panose="020B0604020202020204" pitchFamily="34" charset="0"/>
              <a:buChar char="•"/>
            </a:pPr>
            <a:r>
              <a:rPr lang="en-US" sz="1200"/>
              <a:t>04/10/19: Moody's affirms Neenah's Ba2 CFR, outlook remains stable. The affirmation of Neenah's ratings reflects our expectations that the company will be able to maintain strong balance sheet credit metrics despite challenging growth expectations and raw material price inflation</a:t>
            </a:r>
          </a:p>
          <a:p>
            <a:pPr marL="171450" indent="-171450">
              <a:buFont typeface="Arial" panose="020B0604020202020204" pitchFamily="34" charset="0"/>
              <a:buChar char="•"/>
            </a:pPr>
            <a:endParaRPr lang="en-US" sz="1200" b="1"/>
          </a:p>
          <a:p>
            <a:endParaRPr lang="en-US" sz="1200" b="1">
              <a:solidFill>
                <a:srgbClr val="1B1A19"/>
              </a:solidFill>
            </a:endParaRPr>
          </a:p>
          <a:p>
            <a:endParaRPr lang="en-US" b="1"/>
          </a:p>
          <a:p>
            <a:endParaRPr lang="en-US"/>
          </a:p>
        </p:txBody>
      </p:sp>
      <p:sp>
        <p:nvSpPr>
          <p:cNvPr id="46" name="TextBox 45">
            <a:extLst>
              <a:ext uri="{FF2B5EF4-FFF2-40B4-BE49-F238E27FC236}">
                <a16:creationId xmlns:a16="http://schemas.microsoft.com/office/drawing/2014/main" id="{2A2DD5E2-1341-439E-8137-5CC7CF61D61E}"/>
              </a:ext>
            </a:extLst>
          </p:cNvPr>
          <p:cNvSpPr txBox="1"/>
          <p:nvPr/>
        </p:nvSpPr>
        <p:spPr>
          <a:xfrm>
            <a:off x="23139" y="1411550"/>
            <a:ext cx="1482160" cy="1892826"/>
          </a:xfrm>
          <a:prstGeom prst="rect">
            <a:avLst/>
          </a:prstGeom>
          <a:noFill/>
        </p:spPr>
        <p:txBody>
          <a:bodyPr wrap="square" rtlCol="0">
            <a:spAutoFit/>
          </a:bodyPr>
          <a:lstStyle/>
          <a:p>
            <a:r>
              <a:rPr lang="en-US" sz="1050"/>
              <a:t>Neenah is engaged in the </a:t>
            </a:r>
            <a:r>
              <a:rPr lang="en-US" sz="1050">
                <a:solidFill>
                  <a:srgbClr val="3C3C3C"/>
                </a:solidFill>
                <a:cs typeface="Calibri"/>
              </a:rPr>
              <a:t>technical products and fine paper and packaging business.</a:t>
            </a:r>
          </a:p>
          <a:p>
            <a:r>
              <a:rPr lang="en-US" sz="1050">
                <a:solidFill>
                  <a:srgbClr val="3C3C3C"/>
                </a:solidFill>
                <a:cs typeface="Calibri"/>
              </a:rPr>
              <a:t> </a:t>
            </a:r>
          </a:p>
          <a:p>
            <a:r>
              <a:rPr lang="en-US" sz="1050">
                <a:solidFill>
                  <a:srgbClr val="3C3C3C"/>
                </a:solidFill>
                <a:cs typeface="Calibri"/>
              </a:rPr>
              <a:t>Neenah has $744.4 MM revenue in U.S., $216.5 MM in Germany, and $74 MM rest of Germany Geographically.</a:t>
            </a:r>
            <a:endParaRPr lang="en-US" sz="1050"/>
          </a:p>
        </p:txBody>
      </p:sp>
      <p:pic>
        <p:nvPicPr>
          <p:cNvPr id="9" name="Picture 8" descr="A screenshot of a cell phone&#10;&#10;Description automatically generated">
            <a:extLst>
              <a:ext uri="{FF2B5EF4-FFF2-40B4-BE49-F238E27FC236}">
                <a16:creationId xmlns:a16="http://schemas.microsoft.com/office/drawing/2014/main" id="{D7654F3F-0114-4F49-86E4-B8CA158701BE}"/>
              </a:ext>
            </a:extLst>
          </p:cNvPr>
          <p:cNvPicPr>
            <a:picLocks noChangeAspect="1"/>
          </p:cNvPicPr>
          <p:nvPr/>
        </p:nvPicPr>
        <p:blipFill>
          <a:blip r:embed="rId4"/>
          <a:stretch>
            <a:fillRect/>
          </a:stretch>
        </p:blipFill>
        <p:spPr>
          <a:xfrm>
            <a:off x="1591588" y="1245932"/>
            <a:ext cx="3522574" cy="2421135"/>
          </a:xfrm>
          <a:prstGeom prst="rect">
            <a:avLst/>
          </a:prstGeom>
        </p:spPr>
      </p:pic>
      <p:pic>
        <p:nvPicPr>
          <p:cNvPr id="8" name="Picture 7">
            <a:extLst>
              <a:ext uri="{FF2B5EF4-FFF2-40B4-BE49-F238E27FC236}">
                <a16:creationId xmlns:a16="http://schemas.microsoft.com/office/drawing/2014/main" id="{D077E204-2E99-480E-AB27-772291CF0426}"/>
              </a:ext>
            </a:extLst>
          </p:cNvPr>
          <p:cNvPicPr>
            <a:picLocks noChangeAspect="1"/>
          </p:cNvPicPr>
          <p:nvPr/>
        </p:nvPicPr>
        <p:blipFill>
          <a:blip r:embed="rId5"/>
          <a:stretch>
            <a:fillRect/>
          </a:stretch>
        </p:blipFill>
        <p:spPr>
          <a:xfrm>
            <a:off x="7693127" y="1563321"/>
            <a:ext cx="3688046" cy="2219874"/>
          </a:xfrm>
          <a:prstGeom prst="rect">
            <a:avLst/>
          </a:prstGeom>
        </p:spPr>
      </p:pic>
    </p:spTree>
    <p:extLst>
      <p:ext uri="{BB962C8B-B14F-4D97-AF65-F5344CB8AC3E}">
        <p14:creationId xmlns:p14="http://schemas.microsoft.com/office/powerpoint/2010/main" val="143083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B641B-FFA3-4D6B-A6D3-B8945E44459F}"/>
              </a:ext>
            </a:extLst>
          </p:cNvPr>
          <p:cNvSpPr>
            <a:spLocks noGrp="1"/>
          </p:cNvSpPr>
          <p:nvPr>
            <p:ph type="title"/>
          </p:nvPr>
        </p:nvSpPr>
        <p:spPr/>
        <p:txBody>
          <a:bodyPr>
            <a:normAutofit fontScale="90000"/>
          </a:bodyPr>
          <a:lstStyle/>
          <a:p>
            <a:r>
              <a:rPr lang="en-US"/>
              <a:t>Detailed Business Overview</a:t>
            </a:r>
          </a:p>
        </p:txBody>
      </p:sp>
      <p:sp>
        <p:nvSpPr>
          <p:cNvPr id="4" name="Slide Number Placeholder 3">
            <a:extLst>
              <a:ext uri="{FF2B5EF4-FFF2-40B4-BE49-F238E27FC236}">
                <a16:creationId xmlns:a16="http://schemas.microsoft.com/office/drawing/2014/main" id="{97D986B7-3BBE-4880-958C-BF606B8D5830}"/>
              </a:ext>
            </a:extLst>
          </p:cNvPr>
          <p:cNvSpPr>
            <a:spLocks noGrp="1"/>
          </p:cNvSpPr>
          <p:nvPr>
            <p:ph type="sldNum" sz="quarter" idx="12"/>
          </p:nvPr>
        </p:nvSpPr>
        <p:spPr/>
        <p:txBody>
          <a:bodyPr/>
          <a:lstStyle/>
          <a:p>
            <a:fld id="{69E57DC2-970A-4B3E-BB1C-7A09969E49DF}" type="slidenum">
              <a:rPr lang="en-US" smtClean="0"/>
              <a:pPr/>
              <a:t>8</a:t>
            </a:fld>
            <a:endParaRPr lang="en-US"/>
          </a:p>
        </p:txBody>
      </p:sp>
      <p:sp>
        <p:nvSpPr>
          <p:cNvPr id="5" name="Content Placeholder 4">
            <a:extLst>
              <a:ext uri="{FF2B5EF4-FFF2-40B4-BE49-F238E27FC236}">
                <a16:creationId xmlns:a16="http://schemas.microsoft.com/office/drawing/2014/main" id="{BA216D5A-1667-47F0-A765-8A52A17C074B}"/>
              </a:ext>
            </a:extLst>
          </p:cNvPr>
          <p:cNvSpPr>
            <a:spLocks noGrp="1"/>
          </p:cNvSpPr>
          <p:nvPr>
            <p:ph sz="quarter" idx="13"/>
          </p:nvPr>
        </p:nvSpPr>
        <p:spPr/>
        <p:txBody>
          <a:bodyPr vert="horz" lIns="91440" tIns="45720" rIns="91440" bIns="45720" rtlCol="0" anchor="t">
            <a:noAutofit/>
          </a:bodyPr>
          <a:lstStyle/>
          <a:p>
            <a:r>
              <a:rPr lang="en-US"/>
              <a:t>Although the largest segment of revenues comes from Technical Products, the largest revenue producer comes from the Fine Paper &amp; Packaging Segment</a:t>
            </a:r>
          </a:p>
          <a:p>
            <a:r>
              <a:rPr lang="en-US"/>
              <a:t>Sales are predominantly compiled in the United States, with only a little more than a quarter from Europe, mostly Germany</a:t>
            </a:r>
          </a:p>
          <a:p>
            <a:r>
              <a:rPr lang="en-US"/>
              <a:t>Technical products has a closely correlated group of revenue streams, while Fine Paper &amp; Packaging predominantly gains revenues from Graphic Imaging </a:t>
            </a:r>
          </a:p>
          <a:p>
            <a:endParaRPr lang="en-US"/>
          </a:p>
        </p:txBody>
      </p:sp>
      <p:sp>
        <p:nvSpPr>
          <p:cNvPr id="6" name="Text Placeholder 5">
            <a:extLst>
              <a:ext uri="{FF2B5EF4-FFF2-40B4-BE49-F238E27FC236}">
                <a16:creationId xmlns:a16="http://schemas.microsoft.com/office/drawing/2014/main" id="{C9703AC5-A81B-4A0E-B10F-36653842037F}"/>
              </a:ext>
            </a:extLst>
          </p:cNvPr>
          <p:cNvSpPr>
            <a:spLocks noGrp="1"/>
          </p:cNvSpPr>
          <p:nvPr>
            <p:ph type="body" sz="quarter" idx="14"/>
          </p:nvPr>
        </p:nvSpPr>
        <p:spPr/>
        <p:txBody>
          <a:bodyPr>
            <a:normAutofit fontScale="92500" lnSpcReduction="10000"/>
          </a:bodyPr>
          <a:lstStyle/>
          <a:p>
            <a:r>
              <a:rPr lang="en-US"/>
              <a:t>Company Overview</a:t>
            </a:r>
          </a:p>
        </p:txBody>
      </p:sp>
      <p:sp>
        <p:nvSpPr>
          <p:cNvPr id="7" name="Text Placeholder 6">
            <a:extLst>
              <a:ext uri="{FF2B5EF4-FFF2-40B4-BE49-F238E27FC236}">
                <a16:creationId xmlns:a16="http://schemas.microsoft.com/office/drawing/2014/main" id="{ABF7D8C0-6FB7-407C-AE18-601CE67AACEA}"/>
              </a:ext>
            </a:extLst>
          </p:cNvPr>
          <p:cNvSpPr>
            <a:spLocks noGrp="1"/>
          </p:cNvSpPr>
          <p:nvPr>
            <p:ph type="body" sz="quarter" idx="15"/>
          </p:nvPr>
        </p:nvSpPr>
        <p:spPr/>
        <p:txBody>
          <a:bodyPr>
            <a:normAutofit fontScale="85000" lnSpcReduction="20000"/>
          </a:bodyPr>
          <a:lstStyle/>
          <a:p>
            <a:r>
              <a:rPr lang="en-US"/>
              <a:t>FY2018</a:t>
            </a:r>
          </a:p>
        </p:txBody>
      </p:sp>
      <p:pic>
        <p:nvPicPr>
          <p:cNvPr id="14" name="Content Placeholder 13" descr="A screenshot of a cell phone&#10;&#10;Description automatically generated">
            <a:extLst>
              <a:ext uri="{FF2B5EF4-FFF2-40B4-BE49-F238E27FC236}">
                <a16:creationId xmlns:a16="http://schemas.microsoft.com/office/drawing/2014/main" id="{A680D361-4567-744A-AC3D-ECF70E7D4803}"/>
              </a:ext>
            </a:extLst>
          </p:cNvPr>
          <p:cNvPicPr>
            <a:picLocks noGrp="1" noChangeAspect="1"/>
          </p:cNvPicPr>
          <p:nvPr>
            <p:ph idx="1"/>
          </p:nvPr>
        </p:nvPicPr>
        <p:blipFill>
          <a:blip r:embed="rId2"/>
          <a:stretch>
            <a:fillRect/>
          </a:stretch>
        </p:blipFill>
        <p:spPr>
          <a:xfrm>
            <a:off x="2033280" y="1260475"/>
            <a:ext cx="9694115" cy="5395217"/>
          </a:xfrm>
        </p:spPr>
      </p:pic>
      <p:sp>
        <p:nvSpPr>
          <p:cNvPr id="9" name="Content Placeholder 4">
            <a:extLst>
              <a:ext uri="{FF2B5EF4-FFF2-40B4-BE49-F238E27FC236}">
                <a16:creationId xmlns:a16="http://schemas.microsoft.com/office/drawing/2014/main" id="{2D8A0526-70F8-4E4E-8229-7FA30EEBFB3E}"/>
              </a:ext>
            </a:extLst>
          </p:cNvPr>
          <p:cNvSpPr txBox="1">
            <a:spLocks/>
          </p:cNvSpPr>
          <p:nvPr/>
        </p:nvSpPr>
        <p:spPr>
          <a:xfrm>
            <a:off x="1504840" y="6426893"/>
            <a:ext cx="2174590" cy="364607"/>
          </a:xfrm>
          <a:prstGeom prst="rect">
            <a:avLst/>
          </a:prstGeom>
        </p:spPr>
        <p:txBody>
          <a:bodyPr vert="horz" lIns="91440" tIns="45720" rIns="91440" bIns="45720" rtlCol="0" anchor="t">
            <a:noAutofit/>
          </a:bodyPr>
          <a:lstStyle>
            <a:lvl1pPr marL="0" indent="0" algn="l" defTabSz="914400" rtl="0" eaLnBrk="1" latinLnBrk="0" hangingPunct="1">
              <a:lnSpc>
                <a:spcPct val="94000"/>
              </a:lnSpc>
              <a:spcBef>
                <a:spcPts val="1000"/>
              </a:spcBef>
              <a:spcAft>
                <a:spcPts val="200"/>
              </a:spcAft>
              <a:buFont typeface="Franklin Gothic Book" panose="020B0503020102020204" pitchFamily="34" charset="0"/>
              <a:buNone/>
              <a:defRPr sz="1100" kern="1200" baseline="0">
                <a:solidFill>
                  <a:srgbClr val="666666"/>
                </a:solidFill>
                <a:latin typeface="+mn-lt"/>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1100" i="1" kern="1200" baseline="0">
                <a:solidFill>
                  <a:srgbClr val="1B1A19"/>
                </a:solidFill>
                <a:latin typeface="+mn-lt"/>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1050" kern="1200" baseline="0">
                <a:solidFill>
                  <a:srgbClr val="1B1A19"/>
                </a:solidFill>
                <a:latin typeface="+mn-lt"/>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1050" i="1" kern="1200" baseline="0">
                <a:solidFill>
                  <a:srgbClr val="1B1A19"/>
                </a:solidFill>
                <a:latin typeface="+mn-lt"/>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rgbClr val="1B1A19"/>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700"/>
              <a:t>Note: Figures Based on FY2018 Earnings Source: Neenah 10-K</a:t>
            </a:r>
            <a:endParaRPr lang="en-US" sz="1050"/>
          </a:p>
          <a:p>
            <a:endParaRPr lang="en-US" sz="1050"/>
          </a:p>
        </p:txBody>
      </p:sp>
    </p:spTree>
    <p:extLst>
      <p:ext uri="{BB962C8B-B14F-4D97-AF65-F5344CB8AC3E}">
        <p14:creationId xmlns:p14="http://schemas.microsoft.com/office/powerpoint/2010/main" val="2097675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9E40DDB0-EF49-4CFB-A1FF-FF7768AF7FC0}"/>
              </a:ext>
            </a:extLst>
          </p:cNvPr>
          <p:cNvSpPr>
            <a:spLocks noGrp="1"/>
          </p:cNvSpPr>
          <p:nvPr>
            <p:ph type="body" sz="quarter" idx="14"/>
          </p:nvPr>
        </p:nvSpPr>
        <p:spPr/>
        <p:txBody>
          <a:bodyPr>
            <a:normAutofit fontScale="92500" lnSpcReduction="10000"/>
          </a:bodyPr>
          <a:lstStyle/>
          <a:p>
            <a:endParaRPr lang="en-US"/>
          </a:p>
        </p:txBody>
      </p:sp>
      <p:sp>
        <p:nvSpPr>
          <p:cNvPr id="4" name="Slide Number Placeholder 3">
            <a:extLst>
              <a:ext uri="{FF2B5EF4-FFF2-40B4-BE49-F238E27FC236}">
                <a16:creationId xmlns:a16="http://schemas.microsoft.com/office/drawing/2014/main" id="{AC38F15D-A982-4F3C-AEBB-32DF1C0FFF2C}"/>
              </a:ext>
            </a:extLst>
          </p:cNvPr>
          <p:cNvSpPr>
            <a:spLocks noGrp="1"/>
          </p:cNvSpPr>
          <p:nvPr>
            <p:ph type="sldNum" sz="quarter" idx="12"/>
          </p:nvPr>
        </p:nvSpPr>
        <p:spPr/>
        <p:txBody>
          <a:bodyPr/>
          <a:lstStyle/>
          <a:p>
            <a:fld id="{69E57DC2-970A-4B3E-BB1C-7A09969E49DF}" type="slidenum">
              <a:rPr lang="en-US" smtClean="0"/>
              <a:pPr/>
              <a:t>9</a:t>
            </a:fld>
            <a:endParaRPr lang="en-US"/>
          </a:p>
        </p:txBody>
      </p:sp>
      <p:sp>
        <p:nvSpPr>
          <p:cNvPr id="2" name="Title 1">
            <a:extLst>
              <a:ext uri="{FF2B5EF4-FFF2-40B4-BE49-F238E27FC236}">
                <a16:creationId xmlns:a16="http://schemas.microsoft.com/office/drawing/2014/main" id="{126C41C8-D243-45E0-AE12-A149BDCC8C78}"/>
              </a:ext>
            </a:extLst>
          </p:cNvPr>
          <p:cNvSpPr>
            <a:spLocks noGrp="1"/>
          </p:cNvSpPr>
          <p:nvPr>
            <p:ph type="title"/>
          </p:nvPr>
        </p:nvSpPr>
        <p:spPr>
          <a:xfrm>
            <a:off x="1591588" y="295031"/>
            <a:ext cx="10340215" cy="498318"/>
          </a:xfrm>
        </p:spPr>
        <p:txBody>
          <a:bodyPr>
            <a:normAutofit fontScale="90000"/>
          </a:bodyPr>
          <a:lstStyle/>
          <a:p>
            <a:r>
              <a:rPr lang="en-US"/>
              <a:t>Historical and Projected Financial Performance</a:t>
            </a:r>
          </a:p>
        </p:txBody>
      </p:sp>
      <p:sp>
        <p:nvSpPr>
          <p:cNvPr id="11" name="TextBox 10">
            <a:extLst>
              <a:ext uri="{FF2B5EF4-FFF2-40B4-BE49-F238E27FC236}">
                <a16:creationId xmlns:a16="http://schemas.microsoft.com/office/drawing/2014/main" id="{5A8B371B-A0D3-4FA9-9EBE-A3F6AEA15D0F}"/>
              </a:ext>
            </a:extLst>
          </p:cNvPr>
          <p:cNvSpPr txBox="1"/>
          <p:nvPr/>
        </p:nvSpPr>
        <p:spPr>
          <a:xfrm>
            <a:off x="1767159" y="1263919"/>
            <a:ext cx="10280054" cy="307777"/>
          </a:xfrm>
          <a:prstGeom prst="rect">
            <a:avLst/>
          </a:prstGeom>
          <a:solidFill>
            <a:srgbClr val="EDEDED"/>
          </a:solidFill>
        </p:spPr>
        <p:txBody>
          <a:bodyPr wrap="square" rtlCol="0">
            <a:spAutoFit/>
          </a:bodyPr>
          <a:lstStyle/>
          <a:p>
            <a:pPr algn="ctr"/>
            <a:r>
              <a:rPr lang="en-US" sz="1400"/>
              <a:t>Summary Financials</a:t>
            </a:r>
          </a:p>
        </p:txBody>
      </p:sp>
      <p:sp>
        <p:nvSpPr>
          <p:cNvPr id="13" name="TextBox 12">
            <a:extLst>
              <a:ext uri="{FF2B5EF4-FFF2-40B4-BE49-F238E27FC236}">
                <a16:creationId xmlns:a16="http://schemas.microsoft.com/office/drawing/2014/main" id="{E14FE140-EEA6-4402-9085-24095F1B9E8C}"/>
              </a:ext>
            </a:extLst>
          </p:cNvPr>
          <p:cNvSpPr txBox="1"/>
          <p:nvPr/>
        </p:nvSpPr>
        <p:spPr>
          <a:xfrm>
            <a:off x="1686757" y="1571696"/>
            <a:ext cx="958286" cy="261610"/>
          </a:xfrm>
          <a:prstGeom prst="rect">
            <a:avLst/>
          </a:prstGeom>
          <a:noFill/>
        </p:spPr>
        <p:txBody>
          <a:bodyPr wrap="square" rtlCol="0">
            <a:spAutoFit/>
          </a:bodyPr>
          <a:lstStyle/>
          <a:p>
            <a:r>
              <a:rPr lang="en-US" sz="1050"/>
              <a:t>($ in millions)</a:t>
            </a:r>
          </a:p>
        </p:txBody>
      </p:sp>
      <p:sp>
        <p:nvSpPr>
          <p:cNvPr id="65" name="TextBox 64">
            <a:extLst>
              <a:ext uri="{FF2B5EF4-FFF2-40B4-BE49-F238E27FC236}">
                <a16:creationId xmlns:a16="http://schemas.microsoft.com/office/drawing/2014/main" id="{3EAE1814-2AAF-4582-BA89-3AC6F8352DC7}"/>
              </a:ext>
            </a:extLst>
          </p:cNvPr>
          <p:cNvSpPr txBox="1"/>
          <p:nvPr/>
        </p:nvSpPr>
        <p:spPr>
          <a:xfrm>
            <a:off x="3581763" y="1898772"/>
            <a:ext cx="1088367" cy="276999"/>
          </a:xfrm>
          <a:prstGeom prst="rect">
            <a:avLst/>
          </a:prstGeom>
          <a:solidFill>
            <a:srgbClr val="3C3C3C"/>
          </a:solidFill>
        </p:spPr>
        <p:txBody>
          <a:bodyPr wrap="square" rtlCol="0">
            <a:spAutoFit/>
          </a:bodyPr>
          <a:lstStyle/>
          <a:p>
            <a:pPr algn="ctr"/>
            <a:r>
              <a:rPr lang="en-US" sz="1200">
                <a:solidFill>
                  <a:schemeClr val="bg1"/>
                </a:solidFill>
              </a:rPr>
              <a:t>2017A</a:t>
            </a:r>
          </a:p>
        </p:txBody>
      </p:sp>
      <p:sp>
        <p:nvSpPr>
          <p:cNvPr id="66" name="TextBox 65">
            <a:extLst>
              <a:ext uri="{FF2B5EF4-FFF2-40B4-BE49-F238E27FC236}">
                <a16:creationId xmlns:a16="http://schemas.microsoft.com/office/drawing/2014/main" id="{BB8C7140-A6DD-40E9-856C-42FB4FA47156}"/>
              </a:ext>
            </a:extLst>
          </p:cNvPr>
          <p:cNvSpPr txBox="1"/>
          <p:nvPr/>
        </p:nvSpPr>
        <p:spPr>
          <a:xfrm>
            <a:off x="3581764" y="1594150"/>
            <a:ext cx="2105237" cy="276999"/>
          </a:xfrm>
          <a:prstGeom prst="rect">
            <a:avLst/>
          </a:prstGeom>
          <a:solidFill>
            <a:srgbClr val="666666"/>
          </a:solidFill>
        </p:spPr>
        <p:txBody>
          <a:bodyPr wrap="square" rtlCol="0">
            <a:spAutoFit/>
          </a:bodyPr>
          <a:lstStyle/>
          <a:p>
            <a:pPr algn="ctr"/>
            <a:r>
              <a:rPr lang="en-US" sz="1200">
                <a:solidFill>
                  <a:schemeClr val="bg1"/>
                </a:solidFill>
              </a:rPr>
              <a:t>Historical </a:t>
            </a:r>
          </a:p>
        </p:txBody>
      </p:sp>
      <p:sp>
        <p:nvSpPr>
          <p:cNvPr id="67" name="TextBox 66">
            <a:extLst>
              <a:ext uri="{FF2B5EF4-FFF2-40B4-BE49-F238E27FC236}">
                <a16:creationId xmlns:a16="http://schemas.microsoft.com/office/drawing/2014/main" id="{C3DE53DA-B2F0-43E0-82FC-50106F146D99}"/>
              </a:ext>
            </a:extLst>
          </p:cNvPr>
          <p:cNvSpPr txBox="1"/>
          <p:nvPr/>
        </p:nvSpPr>
        <p:spPr>
          <a:xfrm>
            <a:off x="4705643" y="1898771"/>
            <a:ext cx="981358" cy="276999"/>
          </a:xfrm>
          <a:prstGeom prst="rect">
            <a:avLst/>
          </a:prstGeom>
          <a:solidFill>
            <a:srgbClr val="3C3C3C"/>
          </a:solidFill>
        </p:spPr>
        <p:txBody>
          <a:bodyPr wrap="square" rtlCol="0">
            <a:spAutoFit/>
          </a:bodyPr>
          <a:lstStyle/>
          <a:p>
            <a:pPr algn="ctr"/>
            <a:r>
              <a:rPr lang="en-US" sz="1200">
                <a:solidFill>
                  <a:schemeClr val="bg1"/>
                </a:solidFill>
              </a:rPr>
              <a:t>2018A</a:t>
            </a:r>
          </a:p>
        </p:txBody>
      </p:sp>
      <p:sp>
        <p:nvSpPr>
          <p:cNvPr id="68" name="TextBox 67">
            <a:extLst>
              <a:ext uri="{FF2B5EF4-FFF2-40B4-BE49-F238E27FC236}">
                <a16:creationId xmlns:a16="http://schemas.microsoft.com/office/drawing/2014/main" id="{77A18266-7B22-4A5F-8050-D479D22D3104}"/>
              </a:ext>
            </a:extLst>
          </p:cNvPr>
          <p:cNvSpPr txBox="1"/>
          <p:nvPr/>
        </p:nvSpPr>
        <p:spPr>
          <a:xfrm>
            <a:off x="5722513" y="1598731"/>
            <a:ext cx="6246801" cy="276999"/>
          </a:xfrm>
          <a:prstGeom prst="rect">
            <a:avLst/>
          </a:prstGeom>
          <a:solidFill>
            <a:srgbClr val="666666"/>
          </a:solidFill>
        </p:spPr>
        <p:txBody>
          <a:bodyPr wrap="square" rtlCol="0">
            <a:spAutoFit/>
          </a:bodyPr>
          <a:lstStyle/>
          <a:p>
            <a:pPr algn="ctr"/>
            <a:r>
              <a:rPr lang="en-US" sz="1200">
                <a:solidFill>
                  <a:schemeClr val="bg1"/>
                </a:solidFill>
              </a:rPr>
              <a:t>Projected </a:t>
            </a:r>
          </a:p>
        </p:txBody>
      </p:sp>
      <p:sp>
        <p:nvSpPr>
          <p:cNvPr id="69" name="TextBox 68">
            <a:extLst>
              <a:ext uri="{FF2B5EF4-FFF2-40B4-BE49-F238E27FC236}">
                <a16:creationId xmlns:a16="http://schemas.microsoft.com/office/drawing/2014/main" id="{09254C4D-92C9-4983-AFFD-5C7493FA2541}"/>
              </a:ext>
            </a:extLst>
          </p:cNvPr>
          <p:cNvSpPr txBox="1"/>
          <p:nvPr/>
        </p:nvSpPr>
        <p:spPr>
          <a:xfrm>
            <a:off x="5722513" y="1894040"/>
            <a:ext cx="1193192" cy="276999"/>
          </a:xfrm>
          <a:prstGeom prst="rect">
            <a:avLst/>
          </a:prstGeom>
          <a:solidFill>
            <a:srgbClr val="3C3C3C"/>
          </a:solidFill>
        </p:spPr>
        <p:txBody>
          <a:bodyPr wrap="square" rtlCol="0">
            <a:spAutoFit/>
          </a:bodyPr>
          <a:lstStyle/>
          <a:p>
            <a:pPr algn="ctr"/>
            <a:r>
              <a:rPr lang="en-US" sz="1200">
                <a:solidFill>
                  <a:schemeClr val="bg1"/>
                </a:solidFill>
              </a:rPr>
              <a:t>2019E</a:t>
            </a:r>
          </a:p>
        </p:txBody>
      </p:sp>
      <p:sp>
        <p:nvSpPr>
          <p:cNvPr id="70" name="TextBox 69">
            <a:extLst>
              <a:ext uri="{FF2B5EF4-FFF2-40B4-BE49-F238E27FC236}">
                <a16:creationId xmlns:a16="http://schemas.microsoft.com/office/drawing/2014/main" id="{E963E8F5-2F5E-456C-98DA-428894A11582}"/>
              </a:ext>
            </a:extLst>
          </p:cNvPr>
          <p:cNvSpPr txBox="1"/>
          <p:nvPr/>
        </p:nvSpPr>
        <p:spPr>
          <a:xfrm>
            <a:off x="6942335" y="1897783"/>
            <a:ext cx="1242877" cy="276999"/>
          </a:xfrm>
          <a:prstGeom prst="rect">
            <a:avLst/>
          </a:prstGeom>
          <a:solidFill>
            <a:srgbClr val="3C3C3C"/>
          </a:solidFill>
        </p:spPr>
        <p:txBody>
          <a:bodyPr wrap="square" rtlCol="0">
            <a:spAutoFit/>
          </a:bodyPr>
          <a:lstStyle/>
          <a:p>
            <a:pPr algn="ctr"/>
            <a:r>
              <a:rPr lang="en-US" sz="1200">
                <a:solidFill>
                  <a:schemeClr val="bg1"/>
                </a:solidFill>
              </a:rPr>
              <a:t>2020E</a:t>
            </a:r>
          </a:p>
        </p:txBody>
      </p:sp>
      <p:sp>
        <p:nvSpPr>
          <p:cNvPr id="71" name="TextBox 70">
            <a:extLst>
              <a:ext uri="{FF2B5EF4-FFF2-40B4-BE49-F238E27FC236}">
                <a16:creationId xmlns:a16="http://schemas.microsoft.com/office/drawing/2014/main" id="{9601A0AA-3263-4185-B560-7F81E5A8AAE0}"/>
              </a:ext>
            </a:extLst>
          </p:cNvPr>
          <p:cNvSpPr txBox="1"/>
          <p:nvPr/>
        </p:nvSpPr>
        <p:spPr>
          <a:xfrm>
            <a:off x="8203473" y="1902765"/>
            <a:ext cx="1237073" cy="276999"/>
          </a:xfrm>
          <a:prstGeom prst="rect">
            <a:avLst/>
          </a:prstGeom>
          <a:solidFill>
            <a:srgbClr val="3C3C3C"/>
          </a:solidFill>
        </p:spPr>
        <p:txBody>
          <a:bodyPr wrap="square" rtlCol="0">
            <a:spAutoFit/>
          </a:bodyPr>
          <a:lstStyle/>
          <a:p>
            <a:pPr algn="ctr"/>
            <a:r>
              <a:rPr lang="en-US" sz="1200">
                <a:solidFill>
                  <a:schemeClr val="bg1"/>
                </a:solidFill>
              </a:rPr>
              <a:t>2021E</a:t>
            </a:r>
          </a:p>
        </p:txBody>
      </p:sp>
      <p:sp>
        <p:nvSpPr>
          <p:cNvPr id="72" name="TextBox 71">
            <a:extLst>
              <a:ext uri="{FF2B5EF4-FFF2-40B4-BE49-F238E27FC236}">
                <a16:creationId xmlns:a16="http://schemas.microsoft.com/office/drawing/2014/main" id="{70B8BDE4-77FA-4FB8-BD39-A591443A0AC0}"/>
              </a:ext>
            </a:extLst>
          </p:cNvPr>
          <p:cNvSpPr txBox="1"/>
          <p:nvPr/>
        </p:nvSpPr>
        <p:spPr>
          <a:xfrm>
            <a:off x="1767159" y="4268420"/>
            <a:ext cx="10280054" cy="307777"/>
          </a:xfrm>
          <a:prstGeom prst="rect">
            <a:avLst/>
          </a:prstGeom>
          <a:solidFill>
            <a:srgbClr val="EDEDED"/>
          </a:solidFill>
        </p:spPr>
        <p:txBody>
          <a:bodyPr wrap="square" rtlCol="0">
            <a:spAutoFit/>
          </a:bodyPr>
          <a:lstStyle/>
          <a:p>
            <a:pPr algn="ctr"/>
            <a:r>
              <a:rPr lang="en-US" sz="1400"/>
              <a:t>Key Balance Sheet Items – As of 2018</a:t>
            </a:r>
          </a:p>
        </p:txBody>
      </p:sp>
      <p:pic>
        <p:nvPicPr>
          <p:cNvPr id="75" name="Picture 74">
            <a:extLst>
              <a:ext uri="{FF2B5EF4-FFF2-40B4-BE49-F238E27FC236}">
                <a16:creationId xmlns:a16="http://schemas.microsoft.com/office/drawing/2014/main" id="{7441D3BC-818C-4804-ADD2-455CD7A5CD45}"/>
              </a:ext>
            </a:extLst>
          </p:cNvPr>
          <p:cNvPicPr>
            <a:picLocks noChangeAspect="1"/>
          </p:cNvPicPr>
          <p:nvPr/>
        </p:nvPicPr>
        <p:blipFill>
          <a:blip r:embed="rId2"/>
          <a:stretch>
            <a:fillRect/>
          </a:stretch>
        </p:blipFill>
        <p:spPr>
          <a:xfrm>
            <a:off x="1763567" y="4616420"/>
            <a:ext cx="4998128" cy="2068567"/>
          </a:xfrm>
          <a:prstGeom prst="rect">
            <a:avLst/>
          </a:prstGeom>
        </p:spPr>
      </p:pic>
      <p:pic>
        <p:nvPicPr>
          <p:cNvPr id="76" name="Picture 75">
            <a:extLst>
              <a:ext uri="{FF2B5EF4-FFF2-40B4-BE49-F238E27FC236}">
                <a16:creationId xmlns:a16="http://schemas.microsoft.com/office/drawing/2014/main" id="{E6854252-D15B-4586-AB4A-AB16D99EDA7F}"/>
              </a:ext>
            </a:extLst>
          </p:cNvPr>
          <p:cNvPicPr>
            <a:picLocks noChangeAspect="1"/>
          </p:cNvPicPr>
          <p:nvPr/>
        </p:nvPicPr>
        <p:blipFill>
          <a:blip r:embed="rId3"/>
          <a:stretch>
            <a:fillRect/>
          </a:stretch>
        </p:blipFill>
        <p:spPr>
          <a:xfrm>
            <a:off x="6803254" y="4606029"/>
            <a:ext cx="4998127" cy="2068567"/>
          </a:xfrm>
          <a:prstGeom prst="rect">
            <a:avLst/>
          </a:prstGeom>
        </p:spPr>
      </p:pic>
      <p:sp>
        <p:nvSpPr>
          <p:cNvPr id="80" name="TextBox 79">
            <a:extLst>
              <a:ext uri="{FF2B5EF4-FFF2-40B4-BE49-F238E27FC236}">
                <a16:creationId xmlns:a16="http://schemas.microsoft.com/office/drawing/2014/main" id="{EEFEE997-B7A1-4CAE-A6E7-D6C1974F3E41}"/>
              </a:ext>
            </a:extLst>
          </p:cNvPr>
          <p:cNvSpPr txBox="1"/>
          <p:nvPr/>
        </p:nvSpPr>
        <p:spPr>
          <a:xfrm>
            <a:off x="196084" y="2133747"/>
            <a:ext cx="1495657" cy="830997"/>
          </a:xfrm>
          <a:prstGeom prst="rect">
            <a:avLst/>
          </a:prstGeom>
          <a:noFill/>
          <a:ln>
            <a:solidFill>
              <a:srgbClr val="1B1A19"/>
            </a:solidFill>
            <a:prstDash val="dash"/>
          </a:ln>
        </p:spPr>
        <p:txBody>
          <a:bodyPr wrap="square" rtlCol="0">
            <a:spAutoFit/>
          </a:bodyPr>
          <a:lstStyle/>
          <a:p>
            <a:r>
              <a:rPr lang="en-US" sz="1200"/>
              <a:t>Neenah has a  stable EBITDA from historical years to projected years</a:t>
            </a:r>
          </a:p>
        </p:txBody>
      </p:sp>
      <p:sp>
        <p:nvSpPr>
          <p:cNvPr id="81" name="TextBox 80">
            <a:extLst>
              <a:ext uri="{FF2B5EF4-FFF2-40B4-BE49-F238E27FC236}">
                <a16:creationId xmlns:a16="http://schemas.microsoft.com/office/drawing/2014/main" id="{39A58338-FB92-4BC1-82DA-95CF1F35846C}"/>
              </a:ext>
            </a:extLst>
          </p:cNvPr>
          <p:cNvSpPr txBox="1"/>
          <p:nvPr/>
        </p:nvSpPr>
        <p:spPr>
          <a:xfrm>
            <a:off x="196085" y="3397200"/>
            <a:ext cx="1533366" cy="830997"/>
          </a:xfrm>
          <a:prstGeom prst="rect">
            <a:avLst/>
          </a:prstGeom>
          <a:noFill/>
          <a:ln>
            <a:solidFill>
              <a:srgbClr val="1B1A19"/>
            </a:solidFill>
            <a:prstDash val="dash"/>
          </a:ln>
        </p:spPr>
        <p:txBody>
          <a:bodyPr wrap="square" rtlCol="0" anchor="t">
            <a:spAutoFit/>
          </a:bodyPr>
          <a:lstStyle/>
          <a:p>
            <a:r>
              <a:rPr lang="en-US" sz="1200"/>
              <a:t>Neenah has an  unstable FCF which  has a large increase in 2018.</a:t>
            </a:r>
          </a:p>
        </p:txBody>
      </p:sp>
      <p:sp>
        <p:nvSpPr>
          <p:cNvPr id="82" name="TextBox 81">
            <a:extLst>
              <a:ext uri="{FF2B5EF4-FFF2-40B4-BE49-F238E27FC236}">
                <a16:creationId xmlns:a16="http://schemas.microsoft.com/office/drawing/2014/main" id="{73A479B1-C56D-48DB-94E6-ABB3FB37EDF1}"/>
              </a:ext>
            </a:extLst>
          </p:cNvPr>
          <p:cNvSpPr txBox="1"/>
          <p:nvPr/>
        </p:nvSpPr>
        <p:spPr>
          <a:xfrm>
            <a:off x="209422" y="5362640"/>
            <a:ext cx="1533366" cy="1015663"/>
          </a:xfrm>
          <a:prstGeom prst="rect">
            <a:avLst/>
          </a:prstGeom>
          <a:noFill/>
          <a:ln>
            <a:solidFill>
              <a:srgbClr val="1B1A19"/>
            </a:solidFill>
            <a:prstDash val="dash"/>
          </a:ln>
        </p:spPr>
        <p:txBody>
          <a:bodyPr wrap="square" rtlCol="0" anchor="t">
            <a:spAutoFit/>
          </a:bodyPr>
          <a:lstStyle/>
          <a:p>
            <a:r>
              <a:rPr lang="en-US" sz="1200"/>
              <a:t>Management aims to maintain total</a:t>
            </a:r>
          </a:p>
          <a:p>
            <a:r>
              <a:rPr lang="en-US" sz="1200"/>
              <a:t>debt around $250 million during the project years</a:t>
            </a:r>
          </a:p>
        </p:txBody>
      </p:sp>
      <p:sp>
        <p:nvSpPr>
          <p:cNvPr id="83" name="TextBox 82">
            <a:extLst>
              <a:ext uri="{FF2B5EF4-FFF2-40B4-BE49-F238E27FC236}">
                <a16:creationId xmlns:a16="http://schemas.microsoft.com/office/drawing/2014/main" id="{2636F192-ADDD-47E6-8448-923BC0C17333}"/>
              </a:ext>
            </a:extLst>
          </p:cNvPr>
          <p:cNvSpPr txBox="1"/>
          <p:nvPr/>
        </p:nvSpPr>
        <p:spPr>
          <a:xfrm>
            <a:off x="11450578" y="5630647"/>
            <a:ext cx="392362" cy="202308"/>
          </a:xfrm>
          <a:prstGeom prst="rect">
            <a:avLst/>
          </a:prstGeom>
          <a:noFill/>
          <a:ln>
            <a:solidFill>
              <a:srgbClr val="1B1A19"/>
            </a:solidFill>
            <a:prstDash val="dash"/>
          </a:ln>
        </p:spPr>
        <p:txBody>
          <a:bodyPr wrap="square" rtlCol="0">
            <a:spAutoFit/>
          </a:bodyPr>
          <a:lstStyle/>
          <a:p>
            <a:endParaRPr lang="en-US"/>
          </a:p>
        </p:txBody>
      </p:sp>
      <p:sp>
        <p:nvSpPr>
          <p:cNvPr id="28" name="TextBox 27">
            <a:extLst>
              <a:ext uri="{FF2B5EF4-FFF2-40B4-BE49-F238E27FC236}">
                <a16:creationId xmlns:a16="http://schemas.microsoft.com/office/drawing/2014/main" id="{9E4AA0BF-14B2-4E52-9E09-A792378B5734}"/>
              </a:ext>
            </a:extLst>
          </p:cNvPr>
          <p:cNvSpPr txBox="1"/>
          <p:nvPr/>
        </p:nvSpPr>
        <p:spPr>
          <a:xfrm>
            <a:off x="9476907" y="1902765"/>
            <a:ext cx="1237073" cy="276999"/>
          </a:xfrm>
          <a:prstGeom prst="rect">
            <a:avLst/>
          </a:prstGeom>
          <a:solidFill>
            <a:srgbClr val="3C3C3C"/>
          </a:solidFill>
        </p:spPr>
        <p:txBody>
          <a:bodyPr wrap="square" rtlCol="0">
            <a:spAutoFit/>
          </a:bodyPr>
          <a:lstStyle/>
          <a:p>
            <a:pPr algn="ctr"/>
            <a:r>
              <a:rPr lang="en-US" sz="1200">
                <a:solidFill>
                  <a:schemeClr val="bg1"/>
                </a:solidFill>
              </a:rPr>
              <a:t>2022E</a:t>
            </a:r>
          </a:p>
        </p:txBody>
      </p:sp>
      <p:sp>
        <p:nvSpPr>
          <p:cNvPr id="29" name="TextBox 28">
            <a:extLst>
              <a:ext uri="{FF2B5EF4-FFF2-40B4-BE49-F238E27FC236}">
                <a16:creationId xmlns:a16="http://schemas.microsoft.com/office/drawing/2014/main" id="{38A670DD-E623-4E98-98ED-016A1926C4E7}"/>
              </a:ext>
            </a:extLst>
          </p:cNvPr>
          <p:cNvSpPr txBox="1"/>
          <p:nvPr/>
        </p:nvSpPr>
        <p:spPr>
          <a:xfrm>
            <a:off x="10732241" y="1902765"/>
            <a:ext cx="1237073" cy="276999"/>
          </a:xfrm>
          <a:prstGeom prst="rect">
            <a:avLst/>
          </a:prstGeom>
          <a:solidFill>
            <a:srgbClr val="3C3C3C"/>
          </a:solidFill>
        </p:spPr>
        <p:txBody>
          <a:bodyPr wrap="square" rtlCol="0">
            <a:spAutoFit/>
          </a:bodyPr>
          <a:lstStyle/>
          <a:p>
            <a:pPr algn="ctr"/>
            <a:r>
              <a:rPr lang="en-US" sz="1200">
                <a:solidFill>
                  <a:schemeClr val="bg1"/>
                </a:solidFill>
              </a:rPr>
              <a:t>2023E</a:t>
            </a:r>
          </a:p>
        </p:txBody>
      </p:sp>
      <p:pic>
        <p:nvPicPr>
          <p:cNvPr id="12" name="Picture 13" descr="A screenshot of a cell phone&#10;&#10;Description generated with very high confidence">
            <a:extLst>
              <a:ext uri="{FF2B5EF4-FFF2-40B4-BE49-F238E27FC236}">
                <a16:creationId xmlns:a16="http://schemas.microsoft.com/office/drawing/2014/main" id="{950B4754-CA6D-47DB-BC37-C14375C9E530}"/>
              </a:ext>
            </a:extLst>
          </p:cNvPr>
          <p:cNvPicPr>
            <a:picLocks noChangeAspect="1"/>
          </p:cNvPicPr>
          <p:nvPr/>
        </p:nvPicPr>
        <p:blipFill>
          <a:blip r:embed="rId4"/>
          <a:stretch>
            <a:fillRect/>
          </a:stretch>
        </p:blipFill>
        <p:spPr>
          <a:xfrm>
            <a:off x="1775793" y="2123235"/>
            <a:ext cx="10190919" cy="2141078"/>
          </a:xfrm>
          <a:prstGeom prst="rect">
            <a:avLst/>
          </a:prstGeom>
        </p:spPr>
      </p:pic>
    </p:spTree>
    <p:extLst>
      <p:ext uri="{BB962C8B-B14F-4D97-AF65-F5344CB8AC3E}">
        <p14:creationId xmlns:p14="http://schemas.microsoft.com/office/powerpoint/2010/main" val="346495154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TotalTime>
  <Words>3518</Words>
  <Application>Microsoft Macintosh PowerPoint</Application>
  <PresentationFormat>Widescreen</PresentationFormat>
  <Paragraphs>501</Paragraphs>
  <Slides>49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Franklin Gothic Book</vt:lpstr>
      <vt:lpstr>Wingdings</vt:lpstr>
      <vt:lpstr>Crop</vt:lpstr>
      <vt:lpstr>Project Bratton</vt:lpstr>
      <vt:lpstr>Table of Contents</vt:lpstr>
      <vt:lpstr>Executive Summary</vt:lpstr>
      <vt:lpstr>Executive Summary </vt:lpstr>
      <vt:lpstr>Preliminary Valuation</vt:lpstr>
      <vt:lpstr>Table of Contents</vt:lpstr>
      <vt:lpstr>Neenah</vt:lpstr>
      <vt:lpstr>Detailed Business Overview</vt:lpstr>
      <vt:lpstr>Historical and Projected Financial Performance</vt:lpstr>
      <vt:lpstr>Ownership and Board Summary</vt:lpstr>
      <vt:lpstr>Table of Contents</vt:lpstr>
      <vt:lpstr>Industry Dynamics</vt:lpstr>
      <vt:lpstr>Industry Dynamics</vt:lpstr>
      <vt:lpstr>Absolute Share Price Performance</vt:lpstr>
      <vt:lpstr>Relative Share Price Performance</vt:lpstr>
      <vt:lpstr>Historic Forward Looking Valuation Multiples</vt:lpstr>
      <vt:lpstr>Comparable Companies Analysis</vt:lpstr>
      <vt:lpstr>Comparable Companies Analysis</vt:lpstr>
      <vt:lpstr>Table of Contents</vt:lpstr>
      <vt:lpstr>Valuation Approach and Methodologies</vt:lpstr>
      <vt:lpstr>Neenah Projected Performance</vt:lpstr>
      <vt:lpstr>Preliminary Valuation</vt:lpstr>
      <vt:lpstr>Analysis at Various Prices</vt:lpstr>
      <vt:lpstr>Comparable Companies Analysis</vt:lpstr>
      <vt:lpstr>Comparable Companies Analysis (Cont.)</vt:lpstr>
      <vt:lpstr>Precedent Paper &amp; Packaging Transactions </vt:lpstr>
      <vt:lpstr>Precedent Transactions Valuation Analysis</vt:lpstr>
      <vt:lpstr>Discounted Cash Flow Analysis</vt:lpstr>
      <vt:lpstr>Discounted Cash Flow Analysis (Sensitivity)</vt:lpstr>
      <vt:lpstr>Illustrative Leveraged Buyout Analysis</vt:lpstr>
      <vt:lpstr>Illustrative Buyout Analysis</vt:lpstr>
      <vt:lpstr>Premiums Paid Analysis</vt:lpstr>
      <vt:lpstr>Premiums Paid Analysis (Cont.)</vt:lpstr>
      <vt:lpstr>Table of Contents</vt:lpstr>
      <vt:lpstr>Neenah vs Domtar</vt:lpstr>
      <vt:lpstr>Relative Exchange Ratio</vt:lpstr>
      <vt:lpstr>Accretion / (Dilution) Analysis</vt:lpstr>
      <vt:lpstr>Acquisition of Neenah by Domtar</vt:lpstr>
      <vt:lpstr>Table of Contents</vt:lpstr>
      <vt:lpstr>Overview of Potential Interlopers</vt:lpstr>
      <vt:lpstr>Alternative Acquirer Analysis</vt:lpstr>
      <vt:lpstr>Table of Contents</vt:lpstr>
      <vt:lpstr>Comparable Companies Analysis</vt:lpstr>
      <vt:lpstr>Comparable Companies Analysis</vt:lpstr>
      <vt:lpstr>Comparable Companies Analysis</vt:lpstr>
      <vt:lpstr>Table of Contents</vt:lpstr>
      <vt:lpstr>WACC Analysis</vt:lpstr>
      <vt:lpstr>Table of Contents</vt:lpstr>
      <vt:lpstr>Proforma Income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Tristan Lalor</dc:creator>
  <cp:lastModifiedBy>Tristan Lalor</cp:lastModifiedBy>
  <cp:revision>3</cp:revision>
  <dcterms:created xsi:type="dcterms:W3CDTF">2019-11-28T15:24:55Z</dcterms:created>
  <dcterms:modified xsi:type="dcterms:W3CDTF">2020-01-18T21:52:46Z</dcterms:modified>
</cp:coreProperties>
</file>